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6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94" r:id="rId4"/>
    <p:sldMasterId id="2147483982" r:id="rId5"/>
    <p:sldMasterId id="2147483996" r:id="rId6"/>
    <p:sldMasterId id="2147484009" r:id="rId7"/>
    <p:sldMasterId id="2147484029" r:id="rId8"/>
    <p:sldMasterId id="2147484041" r:id="rId9"/>
    <p:sldMasterId id="2147484054" r:id="rId10"/>
  </p:sldMasterIdLst>
  <p:notesMasterIdLst>
    <p:notesMasterId r:id="rId30"/>
  </p:notesMasterIdLst>
  <p:handoutMasterIdLst>
    <p:handoutMasterId r:id="rId31"/>
  </p:handoutMasterIdLst>
  <p:sldIdLst>
    <p:sldId id="754" r:id="rId11"/>
    <p:sldId id="1147" r:id="rId12"/>
    <p:sldId id="1148" r:id="rId13"/>
    <p:sldId id="1095" r:id="rId14"/>
    <p:sldId id="1078" r:id="rId15"/>
    <p:sldId id="1096" r:id="rId16"/>
    <p:sldId id="1094" r:id="rId17"/>
    <p:sldId id="1097" r:id="rId18"/>
    <p:sldId id="1082" r:id="rId19"/>
    <p:sldId id="862" r:id="rId20"/>
    <p:sldId id="1099" r:id="rId21"/>
    <p:sldId id="1100" r:id="rId22"/>
    <p:sldId id="1101" r:id="rId23"/>
    <p:sldId id="1102" r:id="rId24"/>
    <p:sldId id="1104" r:id="rId25"/>
    <p:sldId id="1103" r:id="rId26"/>
    <p:sldId id="276" r:id="rId27"/>
    <p:sldId id="1098" r:id="rId28"/>
    <p:sldId id="1149" r:id="rId29"/>
  </p:sldIdLst>
  <p:sldSz cx="10972800" cy="6172200"/>
  <p:notesSz cx="6797675" cy="9926638"/>
  <p:embeddedFontLs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D2Coding ligature" panose="020B0609020101020101" pitchFamily="49" charset="-127"/>
      <p:regular r:id="rId36"/>
      <p:bold r:id="rId37"/>
    </p:embeddedFont>
    <p:embeddedFont>
      <p:font typeface="Gill Sans MT" panose="020B0502020104020203" pitchFamily="34" charset="0"/>
      <p:regular r:id="rId38"/>
      <p:bold r:id="rId39"/>
      <p:italic r:id="rId40"/>
      <p:boldItalic r:id="rId41"/>
    </p:embeddedFont>
    <p:embeddedFont>
      <p:font typeface="Questrial" pitchFamily="2" charset="0"/>
      <p:regular r:id="rId42"/>
    </p:embeddedFont>
    <p:embeddedFont>
      <p:font typeface="Trebuchet MS" panose="020B070302020209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yd Case" initials="LC" lastIdx="17" clrIdx="0">
    <p:extLst>
      <p:ext uri="{19B8F6BF-5375-455C-9EA6-DF929625EA0E}">
        <p15:presenceInfo xmlns:p15="http://schemas.microsoft.com/office/powerpoint/2012/main" userId="Loyd Case" providerId="None"/>
      </p:ext>
    </p:extLst>
  </p:cmAuthor>
  <p:cmAuthor id="2" name="Adam Ellsworth" initials="AE" lastIdx="4" clrIdx="1">
    <p:extLst>
      <p:ext uri="{19B8F6BF-5375-455C-9EA6-DF929625EA0E}">
        <p15:presenceInfo xmlns:p15="http://schemas.microsoft.com/office/powerpoint/2012/main" userId="S::aellsworth@nvidia.com::444b7a66-6931-46d0-a608-56acbc983d01" providerId="AD"/>
      </p:ext>
    </p:extLst>
  </p:cmAuthor>
  <p:cmAuthor id="3" name="Danielle Detering" initials="DD" lastIdx="3" clrIdx="2">
    <p:extLst>
      <p:ext uri="{19B8F6BF-5375-455C-9EA6-DF929625EA0E}">
        <p15:presenceInfo xmlns:p15="http://schemas.microsoft.com/office/powerpoint/2012/main" userId="S::ddetering@nvidia.com::385b7343-7e51-4167-b40a-3bc9ed8e0e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011"/>
    <a:srgbClr val="F97F02"/>
    <a:srgbClr val="34B80D"/>
    <a:srgbClr val="E7FFBE"/>
    <a:srgbClr val="76B900"/>
    <a:srgbClr val="99FF66"/>
    <a:srgbClr val="E26D32"/>
    <a:srgbClr val="5A5A5A"/>
    <a:srgbClr val="4E7A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77BFE6-9DEE-40A9-B303-A8E5EC063AD2}" v="3" dt="2022-04-01T05:39:25.7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5" autoAdjust="0"/>
    <p:restoredTop sz="75782" autoAdjust="0"/>
  </p:normalViewPr>
  <p:slideViewPr>
    <p:cSldViewPr snapToGrid="0">
      <p:cViewPr varScale="1">
        <p:scale>
          <a:sx n="106" d="100"/>
          <a:sy n="106" d="100"/>
        </p:scale>
        <p:origin x="800" y="176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font" Target="fonts/font8.fntdata"/><Relationship Id="rId21" Type="http://schemas.openxmlformats.org/officeDocument/2006/relationships/slide" Target="slides/slide11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handoutMaster" Target="handoutMasters/handoutMaster1.xml"/><Relationship Id="rId44" Type="http://schemas.openxmlformats.org/officeDocument/2006/relationships/font" Target="fonts/font13.fntdata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0.xml"/><Relationship Id="rId41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font" Target="fonts/font5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종현" userId="04821729-14ff-45e1-8ecf-fb9aa59cdb5f" providerId="ADAL" clId="{A677BFE6-9DEE-40A9-B303-A8E5EC063AD2}"/>
    <pc:docChg chg="modSld modNotesMaster modHandout">
      <pc:chgData name="김종현" userId="04821729-14ff-45e1-8ecf-fb9aa59cdb5f" providerId="ADAL" clId="{A677BFE6-9DEE-40A9-B303-A8E5EC063AD2}" dt="2022-04-01T05:39:25.704" v="1"/>
      <pc:docMkLst>
        <pc:docMk/>
      </pc:docMkLst>
      <pc:sldChg chg="modNotesTx">
        <pc:chgData name="김종현" userId="04821729-14ff-45e1-8ecf-fb9aa59cdb5f" providerId="ADAL" clId="{A677BFE6-9DEE-40A9-B303-A8E5EC063AD2}" dt="2022-03-31T07:14:29.031" v="0" actId="13926"/>
        <pc:sldMkLst>
          <pc:docMk/>
          <pc:sldMk cId="187100998" sldId="1104"/>
        </pc:sldMkLst>
      </pc:sldChg>
      <pc:sldChg chg="modNotes">
        <pc:chgData name="김종현" userId="04821729-14ff-45e1-8ecf-fb9aa59cdb5f" providerId="ADAL" clId="{A677BFE6-9DEE-40A9-B303-A8E5EC063AD2}" dt="2022-04-01T05:39:25.704" v="1"/>
        <pc:sldMkLst>
          <pc:docMk/>
          <pc:sldMk cId="1246913354" sldId="114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4466E2-1FE0-4AAF-9A15-35A18460AE6C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124095B-A200-4DEB-90C0-ACCBFBD33BF2}">
      <dgm:prSet/>
      <dgm:spPr/>
      <dgm:t>
        <a:bodyPr/>
        <a:lstStyle/>
        <a:p>
          <a:r>
            <a:rPr lang="en-US"/>
            <a:t>1부: 딥러닝 소개</a:t>
          </a:r>
        </a:p>
      </dgm:t>
    </dgm:pt>
    <dgm:pt modelId="{C07EC53E-9B77-4F6F-B546-87DA1851BCB6}" type="parTrans" cxnId="{23A1D04A-5FFD-4038-A9DC-E5062E9CACC2}">
      <dgm:prSet/>
      <dgm:spPr/>
      <dgm:t>
        <a:bodyPr/>
        <a:lstStyle/>
        <a:p>
          <a:endParaRPr lang="en-US"/>
        </a:p>
      </dgm:t>
    </dgm:pt>
    <dgm:pt modelId="{30D6C911-C612-4E13-972B-862C0C14448B}" type="sibTrans" cxnId="{23A1D04A-5FFD-4038-A9DC-E5062E9CACC2}">
      <dgm:prSet/>
      <dgm:spPr/>
      <dgm:t>
        <a:bodyPr/>
        <a:lstStyle/>
        <a:p>
          <a:endParaRPr lang="en-US"/>
        </a:p>
      </dgm:t>
    </dgm:pt>
    <dgm:pt modelId="{E3B6176B-19E9-49DC-8935-5FC1D326226A}">
      <dgm:prSet/>
      <dgm:spPr/>
      <dgm:t>
        <a:bodyPr/>
        <a:lstStyle/>
        <a:p>
          <a:r>
            <a:rPr lang="en-US"/>
            <a:t>2부: 뉴럴 네트워크의 트레이닝 방식</a:t>
          </a:r>
        </a:p>
      </dgm:t>
    </dgm:pt>
    <dgm:pt modelId="{35969128-5469-45F0-A0BD-A614DA29450E}" type="parTrans" cxnId="{408E519F-B299-4FE7-BF7B-6E9C884FB638}">
      <dgm:prSet/>
      <dgm:spPr/>
      <dgm:t>
        <a:bodyPr/>
        <a:lstStyle/>
        <a:p>
          <a:endParaRPr lang="en-US"/>
        </a:p>
      </dgm:t>
    </dgm:pt>
    <dgm:pt modelId="{907CC422-609D-4111-93B5-6B0E685CCC4E}" type="sibTrans" cxnId="{408E519F-B299-4FE7-BF7B-6E9C884FB638}">
      <dgm:prSet/>
      <dgm:spPr/>
      <dgm:t>
        <a:bodyPr/>
        <a:lstStyle/>
        <a:p>
          <a:endParaRPr lang="en-US"/>
        </a:p>
      </dgm:t>
    </dgm:pt>
    <dgm:pt modelId="{BC73A0EF-BACA-44B5-B7FA-8559EFE7D717}">
      <dgm:prSet/>
      <dgm:spPr/>
      <dgm:t>
        <a:bodyPr/>
        <a:lstStyle/>
        <a:p>
          <a:r>
            <a:rPr lang="en-US"/>
            <a:t>3부: CNN(Convolutional Neural Network)</a:t>
          </a:r>
        </a:p>
      </dgm:t>
    </dgm:pt>
    <dgm:pt modelId="{3492A832-F0B4-41AC-BBF7-53083F681CF3}" type="parTrans" cxnId="{BBE2EE80-CD07-42F3-9AB1-5359BB01F88E}">
      <dgm:prSet/>
      <dgm:spPr/>
      <dgm:t>
        <a:bodyPr/>
        <a:lstStyle/>
        <a:p>
          <a:endParaRPr lang="en-US"/>
        </a:p>
      </dgm:t>
    </dgm:pt>
    <dgm:pt modelId="{5278DCD6-8C12-4249-BC74-09DCD8B0FF5E}" type="sibTrans" cxnId="{BBE2EE80-CD07-42F3-9AB1-5359BB01F88E}">
      <dgm:prSet/>
      <dgm:spPr/>
      <dgm:t>
        <a:bodyPr/>
        <a:lstStyle/>
        <a:p>
          <a:endParaRPr lang="en-US"/>
        </a:p>
      </dgm:t>
    </dgm:pt>
    <dgm:pt modelId="{09261F07-2B57-4F4A-9184-61D3FF7EA9B7}">
      <dgm:prSet/>
      <dgm:spPr/>
      <dgm:t>
        <a:bodyPr/>
        <a:lstStyle/>
        <a:p>
          <a:r>
            <a:rPr lang="en-US"/>
            <a:t>4부: 데이터 증강 및 배포</a:t>
          </a:r>
        </a:p>
      </dgm:t>
    </dgm:pt>
    <dgm:pt modelId="{9D795FD9-7EA3-454E-8078-C99EA0B431D9}" type="parTrans" cxnId="{BAADA846-C7F8-4823-B5EA-6B57BDA279DA}">
      <dgm:prSet/>
      <dgm:spPr/>
      <dgm:t>
        <a:bodyPr/>
        <a:lstStyle/>
        <a:p>
          <a:endParaRPr lang="en-US"/>
        </a:p>
      </dgm:t>
    </dgm:pt>
    <dgm:pt modelId="{67722A88-758B-4A0C-98ED-E76673E22662}" type="sibTrans" cxnId="{BAADA846-C7F8-4823-B5EA-6B57BDA279DA}">
      <dgm:prSet/>
      <dgm:spPr/>
      <dgm:t>
        <a:bodyPr/>
        <a:lstStyle/>
        <a:p>
          <a:endParaRPr lang="en-US"/>
        </a:p>
      </dgm:t>
    </dgm:pt>
    <dgm:pt modelId="{B21EF215-DC77-4512-9FA9-F402D823AD6A}">
      <dgm:prSet/>
      <dgm:spPr/>
      <dgm:t>
        <a:bodyPr/>
        <a:lstStyle/>
        <a:p>
          <a:r>
            <a:rPr lang="en-US"/>
            <a:t>5부: 사전 트레이닝된 모델</a:t>
          </a:r>
        </a:p>
      </dgm:t>
    </dgm:pt>
    <dgm:pt modelId="{7877E896-4408-40E6-A865-D2BDFD78F34F}" type="parTrans" cxnId="{03B48CE6-AB06-419B-AB7A-DA6BCAC7372F}">
      <dgm:prSet/>
      <dgm:spPr/>
      <dgm:t>
        <a:bodyPr/>
        <a:lstStyle/>
        <a:p>
          <a:endParaRPr lang="en-US"/>
        </a:p>
      </dgm:t>
    </dgm:pt>
    <dgm:pt modelId="{BCF1C84A-D312-44DE-B970-7FBCD9F5BF42}" type="sibTrans" cxnId="{03B48CE6-AB06-419B-AB7A-DA6BCAC7372F}">
      <dgm:prSet/>
      <dgm:spPr/>
      <dgm:t>
        <a:bodyPr/>
        <a:lstStyle/>
        <a:p>
          <a:endParaRPr lang="en-US"/>
        </a:p>
      </dgm:t>
    </dgm:pt>
    <dgm:pt modelId="{B9ECEEB2-F083-43B5-9C8B-518ED3EA5F5E}">
      <dgm:prSet/>
      <dgm:spPr/>
      <dgm:t>
        <a:bodyPr/>
        <a:lstStyle/>
        <a:p>
          <a:r>
            <a:rPr lang="en-US"/>
            <a:t>6부: 고급 아키텍처</a:t>
          </a:r>
        </a:p>
      </dgm:t>
    </dgm:pt>
    <dgm:pt modelId="{0BA3BA15-314F-45BE-B77D-C23F105F8DAA}" type="parTrans" cxnId="{27E75F04-2403-4F84-80CA-78960651068A}">
      <dgm:prSet/>
      <dgm:spPr/>
      <dgm:t>
        <a:bodyPr/>
        <a:lstStyle/>
        <a:p>
          <a:endParaRPr lang="en-US"/>
        </a:p>
      </dgm:t>
    </dgm:pt>
    <dgm:pt modelId="{62DEDF2D-99C1-43FC-A887-BA743D585ADE}" type="sibTrans" cxnId="{27E75F04-2403-4F84-80CA-78960651068A}">
      <dgm:prSet/>
      <dgm:spPr/>
      <dgm:t>
        <a:bodyPr/>
        <a:lstStyle/>
        <a:p>
          <a:endParaRPr lang="en-US"/>
        </a:p>
      </dgm:t>
    </dgm:pt>
    <dgm:pt modelId="{60F5443E-3D25-48E7-BD6D-267D69AA3389}" type="pres">
      <dgm:prSet presAssocID="{014466E2-1FE0-4AAF-9A15-35A18460AE6C}" presName="linear" presStyleCnt="0">
        <dgm:presLayoutVars>
          <dgm:dir/>
          <dgm:animLvl val="lvl"/>
          <dgm:resizeHandles val="exact"/>
        </dgm:presLayoutVars>
      </dgm:prSet>
      <dgm:spPr/>
    </dgm:pt>
    <dgm:pt modelId="{948C24EC-B794-43AB-9FC4-5584C5246655}" type="pres">
      <dgm:prSet presAssocID="{9124095B-A200-4DEB-90C0-ACCBFBD33BF2}" presName="parentLin" presStyleCnt="0"/>
      <dgm:spPr/>
    </dgm:pt>
    <dgm:pt modelId="{FC30B8EC-879B-4B4B-981B-3EE637F42D6A}" type="pres">
      <dgm:prSet presAssocID="{9124095B-A200-4DEB-90C0-ACCBFBD33BF2}" presName="parentLeftMargin" presStyleLbl="node1" presStyleIdx="0" presStyleCnt="6"/>
      <dgm:spPr/>
    </dgm:pt>
    <dgm:pt modelId="{D6D66FE0-E326-43BD-A55E-8C9D0A92B3CB}" type="pres">
      <dgm:prSet presAssocID="{9124095B-A200-4DEB-90C0-ACCBFBD33BF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26EF489-57F0-4C0D-9743-688EAE783F65}" type="pres">
      <dgm:prSet presAssocID="{9124095B-A200-4DEB-90C0-ACCBFBD33BF2}" presName="negativeSpace" presStyleCnt="0"/>
      <dgm:spPr/>
    </dgm:pt>
    <dgm:pt modelId="{1F80A7D4-969A-4E7E-9531-458F74DCE459}" type="pres">
      <dgm:prSet presAssocID="{9124095B-A200-4DEB-90C0-ACCBFBD33BF2}" presName="childText" presStyleLbl="conFgAcc1" presStyleIdx="0" presStyleCnt="6">
        <dgm:presLayoutVars>
          <dgm:bulletEnabled val="1"/>
        </dgm:presLayoutVars>
      </dgm:prSet>
      <dgm:spPr/>
    </dgm:pt>
    <dgm:pt modelId="{CD8AD931-DDDF-4B54-95C3-BA456A6FEB28}" type="pres">
      <dgm:prSet presAssocID="{30D6C911-C612-4E13-972B-862C0C14448B}" presName="spaceBetweenRectangles" presStyleCnt="0"/>
      <dgm:spPr/>
    </dgm:pt>
    <dgm:pt modelId="{75B91715-653F-468A-BBBB-9C2D6A87E00B}" type="pres">
      <dgm:prSet presAssocID="{E3B6176B-19E9-49DC-8935-5FC1D326226A}" presName="parentLin" presStyleCnt="0"/>
      <dgm:spPr/>
    </dgm:pt>
    <dgm:pt modelId="{56277306-AE2B-49E0-975E-1A83394B349C}" type="pres">
      <dgm:prSet presAssocID="{E3B6176B-19E9-49DC-8935-5FC1D326226A}" presName="parentLeftMargin" presStyleLbl="node1" presStyleIdx="0" presStyleCnt="6"/>
      <dgm:spPr/>
    </dgm:pt>
    <dgm:pt modelId="{FA756CBE-44B9-4F18-B2D1-6FBA673FFC2D}" type="pres">
      <dgm:prSet presAssocID="{E3B6176B-19E9-49DC-8935-5FC1D326226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7FE9E24-6B85-4968-A992-A75BF076D288}" type="pres">
      <dgm:prSet presAssocID="{E3B6176B-19E9-49DC-8935-5FC1D326226A}" presName="negativeSpace" presStyleCnt="0"/>
      <dgm:spPr/>
    </dgm:pt>
    <dgm:pt modelId="{247F1B74-319B-49D7-A018-48E863D8B398}" type="pres">
      <dgm:prSet presAssocID="{E3B6176B-19E9-49DC-8935-5FC1D326226A}" presName="childText" presStyleLbl="conFgAcc1" presStyleIdx="1" presStyleCnt="6">
        <dgm:presLayoutVars>
          <dgm:bulletEnabled val="1"/>
        </dgm:presLayoutVars>
      </dgm:prSet>
      <dgm:spPr/>
    </dgm:pt>
    <dgm:pt modelId="{42404858-34F1-40CE-B3C2-7586D8378E3D}" type="pres">
      <dgm:prSet presAssocID="{907CC422-609D-4111-93B5-6B0E685CCC4E}" presName="spaceBetweenRectangles" presStyleCnt="0"/>
      <dgm:spPr/>
    </dgm:pt>
    <dgm:pt modelId="{B9DD0433-B1D4-4E20-A896-139746A53795}" type="pres">
      <dgm:prSet presAssocID="{BC73A0EF-BACA-44B5-B7FA-8559EFE7D717}" presName="parentLin" presStyleCnt="0"/>
      <dgm:spPr/>
    </dgm:pt>
    <dgm:pt modelId="{6C8B57DF-B46E-474D-8DA3-3D0AFE24F324}" type="pres">
      <dgm:prSet presAssocID="{BC73A0EF-BACA-44B5-B7FA-8559EFE7D717}" presName="parentLeftMargin" presStyleLbl="node1" presStyleIdx="1" presStyleCnt="6"/>
      <dgm:spPr/>
    </dgm:pt>
    <dgm:pt modelId="{FA5B2DE7-C0B7-4BF4-B5CD-CA36978A8F75}" type="pres">
      <dgm:prSet presAssocID="{BC73A0EF-BACA-44B5-B7FA-8559EFE7D71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064764D-223C-4B2C-AE5B-39A12330BD80}" type="pres">
      <dgm:prSet presAssocID="{BC73A0EF-BACA-44B5-B7FA-8559EFE7D717}" presName="negativeSpace" presStyleCnt="0"/>
      <dgm:spPr/>
    </dgm:pt>
    <dgm:pt modelId="{057C50B2-50C0-493C-9C7A-8F44D0563959}" type="pres">
      <dgm:prSet presAssocID="{BC73A0EF-BACA-44B5-B7FA-8559EFE7D717}" presName="childText" presStyleLbl="conFgAcc1" presStyleIdx="2" presStyleCnt="6">
        <dgm:presLayoutVars>
          <dgm:bulletEnabled val="1"/>
        </dgm:presLayoutVars>
      </dgm:prSet>
      <dgm:spPr/>
    </dgm:pt>
    <dgm:pt modelId="{074ACB30-2014-479B-87C0-44149569967A}" type="pres">
      <dgm:prSet presAssocID="{5278DCD6-8C12-4249-BC74-09DCD8B0FF5E}" presName="spaceBetweenRectangles" presStyleCnt="0"/>
      <dgm:spPr/>
    </dgm:pt>
    <dgm:pt modelId="{DDE4A7E5-A674-4625-803C-A2836CCACFD0}" type="pres">
      <dgm:prSet presAssocID="{09261F07-2B57-4F4A-9184-61D3FF7EA9B7}" presName="parentLin" presStyleCnt="0"/>
      <dgm:spPr/>
    </dgm:pt>
    <dgm:pt modelId="{4DDA7CB9-01AD-48DB-A1C3-A41BBACA5877}" type="pres">
      <dgm:prSet presAssocID="{09261F07-2B57-4F4A-9184-61D3FF7EA9B7}" presName="parentLeftMargin" presStyleLbl="node1" presStyleIdx="2" presStyleCnt="6"/>
      <dgm:spPr/>
    </dgm:pt>
    <dgm:pt modelId="{93B1BDC5-7AF4-41C6-B388-8C46BB68B1C4}" type="pres">
      <dgm:prSet presAssocID="{09261F07-2B57-4F4A-9184-61D3FF7EA9B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876335C-6672-4787-9C35-5CB54279B83D}" type="pres">
      <dgm:prSet presAssocID="{09261F07-2B57-4F4A-9184-61D3FF7EA9B7}" presName="negativeSpace" presStyleCnt="0"/>
      <dgm:spPr/>
    </dgm:pt>
    <dgm:pt modelId="{4773976E-31ED-4484-ACF0-75AD19B0DCC0}" type="pres">
      <dgm:prSet presAssocID="{09261F07-2B57-4F4A-9184-61D3FF7EA9B7}" presName="childText" presStyleLbl="conFgAcc1" presStyleIdx="3" presStyleCnt="6">
        <dgm:presLayoutVars>
          <dgm:bulletEnabled val="1"/>
        </dgm:presLayoutVars>
      </dgm:prSet>
      <dgm:spPr/>
    </dgm:pt>
    <dgm:pt modelId="{4EAF62E0-AD54-46EB-A800-8FBF9337E7C1}" type="pres">
      <dgm:prSet presAssocID="{67722A88-758B-4A0C-98ED-E76673E22662}" presName="spaceBetweenRectangles" presStyleCnt="0"/>
      <dgm:spPr/>
    </dgm:pt>
    <dgm:pt modelId="{84AB9781-0A14-4FF3-92F4-F444DD7CFF8C}" type="pres">
      <dgm:prSet presAssocID="{B21EF215-DC77-4512-9FA9-F402D823AD6A}" presName="parentLin" presStyleCnt="0"/>
      <dgm:spPr/>
    </dgm:pt>
    <dgm:pt modelId="{830B98C3-7482-4A95-BEFB-01A2D687603F}" type="pres">
      <dgm:prSet presAssocID="{B21EF215-DC77-4512-9FA9-F402D823AD6A}" presName="parentLeftMargin" presStyleLbl="node1" presStyleIdx="3" presStyleCnt="6"/>
      <dgm:spPr/>
    </dgm:pt>
    <dgm:pt modelId="{7693AED7-1A80-4EC8-BF5D-C927107E6B47}" type="pres">
      <dgm:prSet presAssocID="{B21EF215-DC77-4512-9FA9-F402D823AD6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73F35C2-E64D-446C-98F1-BC34CB4AD8F6}" type="pres">
      <dgm:prSet presAssocID="{B21EF215-DC77-4512-9FA9-F402D823AD6A}" presName="negativeSpace" presStyleCnt="0"/>
      <dgm:spPr/>
    </dgm:pt>
    <dgm:pt modelId="{277A1481-DBA3-4296-946B-73B0094321D4}" type="pres">
      <dgm:prSet presAssocID="{B21EF215-DC77-4512-9FA9-F402D823AD6A}" presName="childText" presStyleLbl="conFgAcc1" presStyleIdx="4" presStyleCnt="6">
        <dgm:presLayoutVars>
          <dgm:bulletEnabled val="1"/>
        </dgm:presLayoutVars>
      </dgm:prSet>
      <dgm:spPr/>
    </dgm:pt>
    <dgm:pt modelId="{FEA10063-F594-47D0-B8F2-A8045571AE07}" type="pres">
      <dgm:prSet presAssocID="{BCF1C84A-D312-44DE-B970-7FBCD9F5BF42}" presName="spaceBetweenRectangles" presStyleCnt="0"/>
      <dgm:spPr/>
    </dgm:pt>
    <dgm:pt modelId="{B42E4DEF-21AE-450E-B5B4-9CA96AA18762}" type="pres">
      <dgm:prSet presAssocID="{B9ECEEB2-F083-43B5-9C8B-518ED3EA5F5E}" presName="parentLin" presStyleCnt="0"/>
      <dgm:spPr/>
    </dgm:pt>
    <dgm:pt modelId="{70307D62-7EE8-455A-8B35-9E84B0F176FE}" type="pres">
      <dgm:prSet presAssocID="{B9ECEEB2-F083-43B5-9C8B-518ED3EA5F5E}" presName="parentLeftMargin" presStyleLbl="node1" presStyleIdx="4" presStyleCnt="6"/>
      <dgm:spPr/>
    </dgm:pt>
    <dgm:pt modelId="{8DB99647-4D1C-471E-8D23-A05E6326DC84}" type="pres">
      <dgm:prSet presAssocID="{B9ECEEB2-F083-43B5-9C8B-518ED3EA5F5E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27F3A89B-78D1-4E5B-A469-0942E2F506D6}" type="pres">
      <dgm:prSet presAssocID="{B9ECEEB2-F083-43B5-9C8B-518ED3EA5F5E}" presName="negativeSpace" presStyleCnt="0"/>
      <dgm:spPr/>
    </dgm:pt>
    <dgm:pt modelId="{8EA19417-896E-446A-9E4F-22AD1A100910}" type="pres">
      <dgm:prSet presAssocID="{B9ECEEB2-F083-43B5-9C8B-518ED3EA5F5E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27E75F04-2403-4F84-80CA-78960651068A}" srcId="{014466E2-1FE0-4AAF-9A15-35A18460AE6C}" destId="{B9ECEEB2-F083-43B5-9C8B-518ED3EA5F5E}" srcOrd="5" destOrd="0" parTransId="{0BA3BA15-314F-45BE-B77D-C23F105F8DAA}" sibTransId="{62DEDF2D-99C1-43FC-A887-BA743D585ADE}"/>
    <dgm:cxn modelId="{B67D2E2E-9E1B-411F-BDE1-01B69C2686AA}" type="presOf" srcId="{BC73A0EF-BACA-44B5-B7FA-8559EFE7D717}" destId="{FA5B2DE7-C0B7-4BF4-B5CD-CA36978A8F75}" srcOrd="1" destOrd="0" presId="urn:microsoft.com/office/officeart/2005/8/layout/list1"/>
    <dgm:cxn modelId="{19C43B31-F83D-49E7-80C5-9BDCFAF24000}" type="presOf" srcId="{B9ECEEB2-F083-43B5-9C8B-518ED3EA5F5E}" destId="{8DB99647-4D1C-471E-8D23-A05E6326DC84}" srcOrd="1" destOrd="0" presId="urn:microsoft.com/office/officeart/2005/8/layout/list1"/>
    <dgm:cxn modelId="{B9D3E645-EC69-496A-9C28-DC1FB4E26C1D}" type="presOf" srcId="{014466E2-1FE0-4AAF-9A15-35A18460AE6C}" destId="{60F5443E-3D25-48E7-BD6D-267D69AA3389}" srcOrd="0" destOrd="0" presId="urn:microsoft.com/office/officeart/2005/8/layout/list1"/>
    <dgm:cxn modelId="{BAADA846-C7F8-4823-B5EA-6B57BDA279DA}" srcId="{014466E2-1FE0-4AAF-9A15-35A18460AE6C}" destId="{09261F07-2B57-4F4A-9184-61D3FF7EA9B7}" srcOrd="3" destOrd="0" parTransId="{9D795FD9-7EA3-454E-8078-C99EA0B431D9}" sibTransId="{67722A88-758B-4A0C-98ED-E76673E22662}"/>
    <dgm:cxn modelId="{23A1D04A-5FFD-4038-A9DC-E5062E9CACC2}" srcId="{014466E2-1FE0-4AAF-9A15-35A18460AE6C}" destId="{9124095B-A200-4DEB-90C0-ACCBFBD33BF2}" srcOrd="0" destOrd="0" parTransId="{C07EC53E-9B77-4F6F-B546-87DA1851BCB6}" sibTransId="{30D6C911-C612-4E13-972B-862C0C14448B}"/>
    <dgm:cxn modelId="{0639364E-C9C9-43D3-B0EE-DFA251D7AB94}" type="presOf" srcId="{B21EF215-DC77-4512-9FA9-F402D823AD6A}" destId="{7693AED7-1A80-4EC8-BF5D-C927107E6B47}" srcOrd="1" destOrd="0" presId="urn:microsoft.com/office/officeart/2005/8/layout/list1"/>
    <dgm:cxn modelId="{4A60CA59-ED6A-40CD-B49D-593DB700D280}" type="presOf" srcId="{09261F07-2B57-4F4A-9184-61D3FF7EA9B7}" destId="{93B1BDC5-7AF4-41C6-B388-8C46BB68B1C4}" srcOrd="1" destOrd="0" presId="urn:microsoft.com/office/officeart/2005/8/layout/list1"/>
    <dgm:cxn modelId="{C324465A-5EFB-4363-96E3-0575827A3762}" type="presOf" srcId="{9124095B-A200-4DEB-90C0-ACCBFBD33BF2}" destId="{FC30B8EC-879B-4B4B-981B-3EE637F42D6A}" srcOrd="0" destOrd="0" presId="urn:microsoft.com/office/officeart/2005/8/layout/list1"/>
    <dgm:cxn modelId="{BBE2EE80-CD07-42F3-9AB1-5359BB01F88E}" srcId="{014466E2-1FE0-4AAF-9A15-35A18460AE6C}" destId="{BC73A0EF-BACA-44B5-B7FA-8559EFE7D717}" srcOrd="2" destOrd="0" parTransId="{3492A832-F0B4-41AC-BBF7-53083F681CF3}" sibTransId="{5278DCD6-8C12-4249-BC74-09DCD8B0FF5E}"/>
    <dgm:cxn modelId="{69371391-8D23-4AD4-89B1-F1D8BF4B8A1C}" type="presOf" srcId="{B9ECEEB2-F083-43B5-9C8B-518ED3EA5F5E}" destId="{70307D62-7EE8-455A-8B35-9E84B0F176FE}" srcOrd="0" destOrd="0" presId="urn:microsoft.com/office/officeart/2005/8/layout/list1"/>
    <dgm:cxn modelId="{408E519F-B299-4FE7-BF7B-6E9C884FB638}" srcId="{014466E2-1FE0-4AAF-9A15-35A18460AE6C}" destId="{E3B6176B-19E9-49DC-8935-5FC1D326226A}" srcOrd="1" destOrd="0" parTransId="{35969128-5469-45F0-A0BD-A614DA29450E}" sibTransId="{907CC422-609D-4111-93B5-6B0E685CCC4E}"/>
    <dgm:cxn modelId="{7B714FA6-E269-4AB4-B1D1-CE76C996F0F1}" type="presOf" srcId="{E3B6176B-19E9-49DC-8935-5FC1D326226A}" destId="{56277306-AE2B-49E0-975E-1A83394B349C}" srcOrd="0" destOrd="0" presId="urn:microsoft.com/office/officeart/2005/8/layout/list1"/>
    <dgm:cxn modelId="{6235ADB8-AFD9-4648-836B-E22D646B9909}" type="presOf" srcId="{09261F07-2B57-4F4A-9184-61D3FF7EA9B7}" destId="{4DDA7CB9-01AD-48DB-A1C3-A41BBACA5877}" srcOrd="0" destOrd="0" presId="urn:microsoft.com/office/officeart/2005/8/layout/list1"/>
    <dgm:cxn modelId="{9E0849BA-B6B4-46C1-B2C6-AB5DEDE2E495}" type="presOf" srcId="{B21EF215-DC77-4512-9FA9-F402D823AD6A}" destId="{830B98C3-7482-4A95-BEFB-01A2D687603F}" srcOrd="0" destOrd="0" presId="urn:microsoft.com/office/officeart/2005/8/layout/list1"/>
    <dgm:cxn modelId="{B6CF48BF-400D-46DD-AD44-38AEDA28ED89}" type="presOf" srcId="{BC73A0EF-BACA-44B5-B7FA-8559EFE7D717}" destId="{6C8B57DF-B46E-474D-8DA3-3D0AFE24F324}" srcOrd="0" destOrd="0" presId="urn:microsoft.com/office/officeart/2005/8/layout/list1"/>
    <dgm:cxn modelId="{22375FCC-E201-441E-A7A3-245172A5F93B}" type="presOf" srcId="{9124095B-A200-4DEB-90C0-ACCBFBD33BF2}" destId="{D6D66FE0-E326-43BD-A55E-8C9D0A92B3CB}" srcOrd="1" destOrd="0" presId="urn:microsoft.com/office/officeart/2005/8/layout/list1"/>
    <dgm:cxn modelId="{03B48CE6-AB06-419B-AB7A-DA6BCAC7372F}" srcId="{014466E2-1FE0-4AAF-9A15-35A18460AE6C}" destId="{B21EF215-DC77-4512-9FA9-F402D823AD6A}" srcOrd="4" destOrd="0" parTransId="{7877E896-4408-40E6-A865-D2BDFD78F34F}" sibTransId="{BCF1C84A-D312-44DE-B970-7FBCD9F5BF42}"/>
    <dgm:cxn modelId="{A9CF83FB-147A-4E67-A84C-3D4D631FC9D0}" type="presOf" srcId="{E3B6176B-19E9-49DC-8935-5FC1D326226A}" destId="{FA756CBE-44B9-4F18-B2D1-6FBA673FFC2D}" srcOrd="1" destOrd="0" presId="urn:microsoft.com/office/officeart/2005/8/layout/list1"/>
    <dgm:cxn modelId="{CAC2D417-827F-4DF7-A4D0-36C4853C2079}" type="presParOf" srcId="{60F5443E-3D25-48E7-BD6D-267D69AA3389}" destId="{948C24EC-B794-43AB-9FC4-5584C5246655}" srcOrd="0" destOrd="0" presId="urn:microsoft.com/office/officeart/2005/8/layout/list1"/>
    <dgm:cxn modelId="{634DE7FA-F2F8-4A4B-B4AF-6B1DA16E12B2}" type="presParOf" srcId="{948C24EC-B794-43AB-9FC4-5584C5246655}" destId="{FC30B8EC-879B-4B4B-981B-3EE637F42D6A}" srcOrd="0" destOrd="0" presId="urn:microsoft.com/office/officeart/2005/8/layout/list1"/>
    <dgm:cxn modelId="{F0D84756-5B60-480D-B90A-DA58E0BB415C}" type="presParOf" srcId="{948C24EC-B794-43AB-9FC4-5584C5246655}" destId="{D6D66FE0-E326-43BD-A55E-8C9D0A92B3CB}" srcOrd="1" destOrd="0" presId="urn:microsoft.com/office/officeart/2005/8/layout/list1"/>
    <dgm:cxn modelId="{F1846069-7B8A-472A-9FE5-3E6DEF63DB91}" type="presParOf" srcId="{60F5443E-3D25-48E7-BD6D-267D69AA3389}" destId="{026EF489-57F0-4C0D-9743-688EAE783F65}" srcOrd="1" destOrd="0" presId="urn:microsoft.com/office/officeart/2005/8/layout/list1"/>
    <dgm:cxn modelId="{D2F01072-2267-43F3-A098-BDB281A59FBA}" type="presParOf" srcId="{60F5443E-3D25-48E7-BD6D-267D69AA3389}" destId="{1F80A7D4-969A-4E7E-9531-458F74DCE459}" srcOrd="2" destOrd="0" presId="urn:microsoft.com/office/officeart/2005/8/layout/list1"/>
    <dgm:cxn modelId="{7D1CED96-1913-4053-9659-646D7C73F3DF}" type="presParOf" srcId="{60F5443E-3D25-48E7-BD6D-267D69AA3389}" destId="{CD8AD931-DDDF-4B54-95C3-BA456A6FEB28}" srcOrd="3" destOrd="0" presId="urn:microsoft.com/office/officeart/2005/8/layout/list1"/>
    <dgm:cxn modelId="{6C1176FF-46C0-4E2E-8150-7CC63D29679E}" type="presParOf" srcId="{60F5443E-3D25-48E7-BD6D-267D69AA3389}" destId="{75B91715-653F-468A-BBBB-9C2D6A87E00B}" srcOrd="4" destOrd="0" presId="urn:microsoft.com/office/officeart/2005/8/layout/list1"/>
    <dgm:cxn modelId="{C508602A-3877-4DFC-B40E-E680AC8DAF74}" type="presParOf" srcId="{75B91715-653F-468A-BBBB-9C2D6A87E00B}" destId="{56277306-AE2B-49E0-975E-1A83394B349C}" srcOrd="0" destOrd="0" presId="urn:microsoft.com/office/officeart/2005/8/layout/list1"/>
    <dgm:cxn modelId="{057A9875-673B-47CA-A949-BF07FEA757F7}" type="presParOf" srcId="{75B91715-653F-468A-BBBB-9C2D6A87E00B}" destId="{FA756CBE-44B9-4F18-B2D1-6FBA673FFC2D}" srcOrd="1" destOrd="0" presId="urn:microsoft.com/office/officeart/2005/8/layout/list1"/>
    <dgm:cxn modelId="{D170E920-A028-45EB-ABA4-A8516123C944}" type="presParOf" srcId="{60F5443E-3D25-48E7-BD6D-267D69AA3389}" destId="{87FE9E24-6B85-4968-A992-A75BF076D288}" srcOrd="5" destOrd="0" presId="urn:microsoft.com/office/officeart/2005/8/layout/list1"/>
    <dgm:cxn modelId="{1838F310-C6CB-4F9B-A98D-E712F764D3B9}" type="presParOf" srcId="{60F5443E-3D25-48E7-BD6D-267D69AA3389}" destId="{247F1B74-319B-49D7-A018-48E863D8B398}" srcOrd="6" destOrd="0" presId="urn:microsoft.com/office/officeart/2005/8/layout/list1"/>
    <dgm:cxn modelId="{7F247F5F-5CFB-4890-8338-506BCC6E3B01}" type="presParOf" srcId="{60F5443E-3D25-48E7-BD6D-267D69AA3389}" destId="{42404858-34F1-40CE-B3C2-7586D8378E3D}" srcOrd="7" destOrd="0" presId="urn:microsoft.com/office/officeart/2005/8/layout/list1"/>
    <dgm:cxn modelId="{E3D6D410-E40B-4EC6-8361-0FB8D7D98B3B}" type="presParOf" srcId="{60F5443E-3D25-48E7-BD6D-267D69AA3389}" destId="{B9DD0433-B1D4-4E20-A896-139746A53795}" srcOrd="8" destOrd="0" presId="urn:microsoft.com/office/officeart/2005/8/layout/list1"/>
    <dgm:cxn modelId="{A67566EA-68F0-4441-A6B2-8E8BE23804CC}" type="presParOf" srcId="{B9DD0433-B1D4-4E20-A896-139746A53795}" destId="{6C8B57DF-B46E-474D-8DA3-3D0AFE24F324}" srcOrd="0" destOrd="0" presId="urn:microsoft.com/office/officeart/2005/8/layout/list1"/>
    <dgm:cxn modelId="{08E970A6-EB28-474B-9EF6-B89FFB6DC0DA}" type="presParOf" srcId="{B9DD0433-B1D4-4E20-A896-139746A53795}" destId="{FA5B2DE7-C0B7-4BF4-B5CD-CA36978A8F75}" srcOrd="1" destOrd="0" presId="urn:microsoft.com/office/officeart/2005/8/layout/list1"/>
    <dgm:cxn modelId="{BF9FB6CF-131C-49A4-B706-86B259535659}" type="presParOf" srcId="{60F5443E-3D25-48E7-BD6D-267D69AA3389}" destId="{A064764D-223C-4B2C-AE5B-39A12330BD80}" srcOrd="9" destOrd="0" presId="urn:microsoft.com/office/officeart/2005/8/layout/list1"/>
    <dgm:cxn modelId="{401F5FA0-24F4-4A02-ABFA-A6BA4F36204D}" type="presParOf" srcId="{60F5443E-3D25-48E7-BD6D-267D69AA3389}" destId="{057C50B2-50C0-493C-9C7A-8F44D0563959}" srcOrd="10" destOrd="0" presId="urn:microsoft.com/office/officeart/2005/8/layout/list1"/>
    <dgm:cxn modelId="{5550EB14-CACC-45A2-B385-545BD6EC1B59}" type="presParOf" srcId="{60F5443E-3D25-48E7-BD6D-267D69AA3389}" destId="{074ACB30-2014-479B-87C0-44149569967A}" srcOrd="11" destOrd="0" presId="urn:microsoft.com/office/officeart/2005/8/layout/list1"/>
    <dgm:cxn modelId="{29493F2F-4585-4149-9252-4FDCE4097F6B}" type="presParOf" srcId="{60F5443E-3D25-48E7-BD6D-267D69AA3389}" destId="{DDE4A7E5-A674-4625-803C-A2836CCACFD0}" srcOrd="12" destOrd="0" presId="urn:microsoft.com/office/officeart/2005/8/layout/list1"/>
    <dgm:cxn modelId="{0A10001D-820F-443A-B330-314D314EBD5D}" type="presParOf" srcId="{DDE4A7E5-A674-4625-803C-A2836CCACFD0}" destId="{4DDA7CB9-01AD-48DB-A1C3-A41BBACA5877}" srcOrd="0" destOrd="0" presId="urn:microsoft.com/office/officeart/2005/8/layout/list1"/>
    <dgm:cxn modelId="{683EEC14-CC60-442B-B83A-D3B696F535FA}" type="presParOf" srcId="{DDE4A7E5-A674-4625-803C-A2836CCACFD0}" destId="{93B1BDC5-7AF4-41C6-B388-8C46BB68B1C4}" srcOrd="1" destOrd="0" presId="urn:microsoft.com/office/officeart/2005/8/layout/list1"/>
    <dgm:cxn modelId="{953F7381-0885-4180-9085-1695DA94669D}" type="presParOf" srcId="{60F5443E-3D25-48E7-BD6D-267D69AA3389}" destId="{7876335C-6672-4787-9C35-5CB54279B83D}" srcOrd="13" destOrd="0" presId="urn:microsoft.com/office/officeart/2005/8/layout/list1"/>
    <dgm:cxn modelId="{69592E96-385C-49A1-A61C-DC16E356181C}" type="presParOf" srcId="{60F5443E-3D25-48E7-BD6D-267D69AA3389}" destId="{4773976E-31ED-4484-ACF0-75AD19B0DCC0}" srcOrd="14" destOrd="0" presId="urn:microsoft.com/office/officeart/2005/8/layout/list1"/>
    <dgm:cxn modelId="{6FA7EB06-EF73-4287-A97B-A48A6DE9BE5F}" type="presParOf" srcId="{60F5443E-3D25-48E7-BD6D-267D69AA3389}" destId="{4EAF62E0-AD54-46EB-A800-8FBF9337E7C1}" srcOrd="15" destOrd="0" presId="urn:microsoft.com/office/officeart/2005/8/layout/list1"/>
    <dgm:cxn modelId="{FAE2AAB2-4C59-4797-AA8F-F9AA567A3EF9}" type="presParOf" srcId="{60F5443E-3D25-48E7-BD6D-267D69AA3389}" destId="{84AB9781-0A14-4FF3-92F4-F444DD7CFF8C}" srcOrd="16" destOrd="0" presId="urn:microsoft.com/office/officeart/2005/8/layout/list1"/>
    <dgm:cxn modelId="{EAC5BE8B-C9B5-4DA0-879F-95D723A94C45}" type="presParOf" srcId="{84AB9781-0A14-4FF3-92F4-F444DD7CFF8C}" destId="{830B98C3-7482-4A95-BEFB-01A2D687603F}" srcOrd="0" destOrd="0" presId="urn:microsoft.com/office/officeart/2005/8/layout/list1"/>
    <dgm:cxn modelId="{D90AFAB4-7081-4692-A8D6-7B119FEF35DB}" type="presParOf" srcId="{84AB9781-0A14-4FF3-92F4-F444DD7CFF8C}" destId="{7693AED7-1A80-4EC8-BF5D-C927107E6B47}" srcOrd="1" destOrd="0" presId="urn:microsoft.com/office/officeart/2005/8/layout/list1"/>
    <dgm:cxn modelId="{8C963F8B-3390-4F86-B3E7-C6B29F76E00C}" type="presParOf" srcId="{60F5443E-3D25-48E7-BD6D-267D69AA3389}" destId="{C73F35C2-E64D-446C-98F1-BC34CB4AD8F6}" srcOrd="17" destOrd="0" presId="urn:microsoft.com/office/officeart/2005/8/layout/list1"/>
    <dgm:cxn modelId="{BBFCE7E9-F3B3-4AD7-9344-A8CDF181A8EF}" type="presParOf" srcId="{60F5443E-3D25-48E7-BD6D-267D69AA3389}" destId="{277A1481-DBA3-4296-946B-73B0094321D4}" srcOrd="18" destOrd="0" presId="urn:microsoft.com/office/officeart/2005/8/layout/list1"/>
    <dgm:cxn modelId="{6CA3B329-0DCD-4D7B-82AB-5E11D798F849}" type="presParOf" srcId="{60F5443E-3D25-48E7-BD6D-267D69AA3389}" destId="{FEA10063-F594-47D0-B8F2-A8045571AE07}" srcOrd="19" destOrd="0" presId="urn:microsoft.com/office/officeart/2005/8/layout/list1"/>
    <dgm:cxn modelId="{178DE8EC-47F6-4AE1-8E95-D396185C9B4D}" type="presParOf" srcId="{60F5443E-3D25-48E7-BD6D-267D69AA3389}" destId="{B42E4DEF-21AE-450E-B5B4-9CA96AA18762}" srcOrd="20" destOrd="0" presId="urn:microsoft.com/office/officeart/2005/8/layout/list1"/>
    <dgm:cxn modelId="{647B143C-CBE0-4527-B610-711AA739FD46}" type="presParOf" srcId="{B42E4DEF-21AE-450E-B5B4-9CA96AA18762}" destId="{70307D62-7EE8-455A-8B35-9E84B0F176FE}" srcOrd="0" destOrd="0" presId="urn:microsoft.com/office/officeart/2005/8/layout/list1"/>
    <dgm:cxn modelId="{A5A91E41-62F7-4F4C-B28A-9D65D2F619BF}" type="presParOf" srcId="{B42E4DEF-21AE-450E-B5B4-9CA96AA18762}" destId="{8DB99647-4D1C-471E-8D23-A05E6326DC84}" srcOrd="1" destOrd="0" presId="urn:microsoft.com/office/officeart/2005/8/layout/list1"/>
    <dgm:cxn modelId="{C27003F2-90EC-4860-B4ED-B7FCA320F84E}" type="presParOf" srcId="{60F5443E-3D25-48E7-BD6D-267D69AA3389}" destId="{27F3A89B-78D1-4E5B-A469-0942E2F506D6}" srcOrd="21" destOrd="0" presId="urn:microsoft.com/office/officeart/2005/8/layout/list1"/>
    <dgm:cxn modelId="{ED5D2D51-FFCF-4E11-84D4-7FFF9F87C5D8}" type="presParOf" srcId="{60F5443E-3D25-48E7-BD6D-267D69AA3389}" destId="{8EA19417-896E-446A-9E4F-22AD1A100910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0A7D4-969A-4E7E-9531-458F74DCE459}">
      <dsp:nvSpPr>
        <dsp:cNvPr id="0" name=""/>
        <dsp:cNvSpPr/>
      </dsp:nvSpPr>
      <dsp:spPr>
        <a:xfrm>
          <a:off x="0" y="307389"/>
          <a:ext cx="532209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D66FE0-E326-43BD-A55E-8C9D0A92B3CB}">
      <dsp:nvSpPr>
        <dsp:cNvPr id="0" name=""/>
        <dsp:cNvSpPr/>
      </dsp:nvSpPr>
      <dsp:spPr>
        <a:xfrm>
          <a:off x="266104" y="85989"/>
          <a:ext cx="3725465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814" tIns="0" rIns="14081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1부: 딥러닝 소개</a:t>
          </a:r>
        </a:p>
      </dsp:txBody>
      <dsp:txXfrm>
        <a:off x="287720" y="107605"/>
        <a:ext cx="3682233" cy="399568"/>
      </dsp:txXfrm>
    </dsp:sp>
    <dsp:sp modelId="{247F1B74-319B-49D7-A018-48E863D8B398}">
      <dsp:nvSpPr>
        <dsp:cNvPr id="0" name=""/>
        <dsp:cNvSpPr/>
      </dsp:nvSpPr>
      <dsp:spPr>
        <a:xfrm>
          <a:off x="0" y="987789"/>
          <a:ext cx="532209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56CBE-44B9-4F18-B2D1-6FBA673FFC2D}">
      <dsp:nvSpPr>
        <dsp:cNvPr id="0" name=""/>
        <dsp:cNvSpPr/>
      </dsp:nvSpPr>
      <dsp:spPr>
        <a:xfrm>
          <a:off x="266104" y="766389"/>
          <a:ext cx="3725465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814" tIns="0" rIns="14081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2부: 뉴럴 네트워크의 트레이닝 방식</a:t>
          </a:r>
        </a:p>
      </dsp:txBody>
      <dsp:txXfrm>
        <a:off x="287720" y="788005"/>
        <a:ext cx="3682233" cy="399568"/>
      </dsp:txXfrm>
    </dsp:sp>
    <dsp:sp modelId="{057C50B2-50C0-493C-9C7A-8F44D0563959}">
      <dsp:nvSpPr>
        <dsp:cNvPr id="0" name=""/>
        <dsp:cNvSpPr/>
      </dsp:nvSpPr>
      <dsp:spPr>
        <a:xfrm>
          <a:off x="0" y="1668189"/>
          <a:ext cx="532209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5B2DE7-C0B7-4BF4-B5CD-CA36978A8F75}">
      <dsp:nvSpPr>
        <dsp:cNvPr id="0" name=""/>
        <dsp:cNvSpPr/>
      </dsp:nvSpPr>
      <dsp:spPr>
        <a:xfrm>
          <a:off x="266104" y="1446789"/>
          <a:ext cx="3725465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814" tIns="0" rIns="14081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3부: CNN(Convolutional Neural Network)</a:t>
          </a:r>
        </a:p>
      </dsp:txBody>
      <dsp:txXfrm>
        <a:off x="287720" y="1468405"/>
        <a:ext cx="3682233" cy="399568"/>
      </dsp:txXfrm>
    </dsp:sp>
    <dsp:sp modelId="{4773976E-31ED-4484-ACF0-75AD19B0DCC0}">
      <dsp:nvSpPr>
        <dsp:cNvPr id="0" name=""/>
        <dsp:cNvSpPr/>
      </dsp:nvSpPr>
      <dsp:spPr>
        <a:xfrm>
          <a:off x="0" y="2348589"/>
          <a:ext cx="532209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1BDC5-7AF4-41C6-B388-8C46BB68B1C4}">
      <dsp:nvSpPr>
        <dsp:cNvPr id="0" name=""/>
        <dsp:cNvSpPr/>
      </dsp:nvSpPr>
      <dsp:spPr>
        <a:xfrm>
          <a:off x="266104" y="2127189"/>
          <a:ext cx="3725465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814" tIns="0" rIns="14081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4부: 데이터 증강 및 배포</a:t>
          </a:r>
        </a:p>
      </dsp:txBody>
      <dsp:txXfrm>
        <a:off x="287720" y="2148805"/>
        <a:ext cx="3682233" cy="399568"/>
      </dsp:txXfrm>
    </dsp:sp>
    <dsp:sp modelId="{277A1481-DBA3-4296-946B-73B0094321D4}">
      <dsp:nvSpPr>
        <dsp:cNvPr id="0" name=""/>
        <dsp:cNvSpPr/>
      </dsp:nvSpPr>
      <dsp:spPr>
        <a:xfrm>
          <a:off x="0" y="3028989"/>
          <a:ext cx="532209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93AED7-1A80-4EC8-BF5D-C927107E6B47}">
      <dsp:nvSpPr>
        <dsp:cNvPr id="0" name=""/>
        <dsp:cNvSpPr/>
      </dsp:nvSpPr>
      <dsp:spPr>
        <a:xfrm>
          <a:off x="266104" y="2807589"/>
          <a:ext cx="3725465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814" tIns="0" rIns="14081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5부: 사전 트레이닝된 모델</a:t>
          </a:r>
        </a:p>
      </dsp:txBody>
      <dsp:txXfrm>
        <a:off x="287720" y="2829205"/>
        <a:ext cx="3682233" cy="399568"/>
      </dsp:txXfrm>
    </dsp:sp>
    <dsp:sp modelId="{8EA19417-896E-446A-9E4F-22AD1A100910}">
      <dsp:nvSpPr>
        <dsp:cNvPr id="0" name=""/>
        <dsp:cNvSpPr/>
      </dsp:nvSpPr>
      <dsp:spPr>
        <a:xfrm>
          <a:off x="0" y="3709389"/>
          <a:ext cx="532209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B99647-4D1C-471E-8D23-A05E6326DC84}">
      <dsp:nvSpPr>
        <dsp:cNvPr id="0" name=""/>
        <dsp:cNvSpPr/>
      </dsp:nvSpPr>
      <dsp:spPr>
        <a:xfrm>
          <a:off x="266104" y="3487989"/>
          <a:ext cx="3725465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814" tIns="0" rIns="14081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6부: 고급 아키텍처</a:t>
          </a:r>
        </a:p>
      </dsp:txBody>
      <dsp:txXfrm>
        <a:off x="287720" y="3509605"/>
        <a:ext cx="3682233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269614" y="9361448"/>
            <a:ext cx="1050149" cy="213627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9T12:25:33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5557 24575,'-5'-9'0,"1"1"0,4-1 0,0-12 0,0 10 0,0-14 0,0 12 0,6-13 0,-1 7 0,1-7 0,2 9 0,-7 0 0,6 4 0,-6 1 0,3 0 0,-4 2 0,4-6 0,-4 3 0,12-4 0,-7 4 0,4-3 0,5-6 0,-5-6 0,11 0 0,-8-7 0,1 20 0,5-19 0,-8 22 0,5-9 0,-10 12 0,3 1 0,-7 0 0,6-1 0,-2 1 0,3-1 0,1 1 0,3-4 0,-3 2 0,3-2 0,-3 4 0,-1-1 0,4-3 0,-2 3 0,2-3 0,9 1 0,-9 3 0,9-3 0,-9-1 0,1-1 0,4 0 0,0 1 0,0 3 0,0-3 0,8 1 0,-9-2 0,9 7 0,-16-1 0,3 2 0,-3-4 0,3 5 0,-3-4 0,7 4 0,-3-1 0,0-3 0,12-4 0,-13 2 0,13-5 0,-12 10 0,0-3 0,3 7 0,-3-10 0,0 9 0,-1-9 0,1 6 0,-4 1 0,7 0 0,32-28 0,-26 24 0,38-35 0,-44 36 0,9-12 0,-8 10 0,0-4 0,0 9 0,-4-4 0,3 4 0,-7-5 0,7-3 0,-6 3 0,15-11 0,-14 10 0,10-6 0,1 6 0,-7-3 0,7 2 0,-6 3 0,-7 0 0,4 4 0,-1-5 0,1-3 0,0 7 0,-1-7 0,0 8 0,1-9 0,0 4 0,0-3 0,-1 3 0,1-3 0,0 3 0,-1-3 0,-3 3 0,3-3 0,10-4 0,-7 2 0,10-6 0,7-12 0,-7 2 0,8-4 0,5-10 0,-24 30 0,17-21 0,-19 22 0,-3 0 0,4-3 0,-5 3 0,0 0 0,1 1 0,1-9 0,-1 9 0,15-40 0,-12 32 0,12-34 0,-16 35 0,16-34 0,-12 29 0,10-20 0,-8 0 0,-5 20 0,5-17 0,-4 16 0,-1 10 0,3-20 0,-7 20 0,12-19 0,-11 18 0,11-18 0,-11 18 0,8-36 0,-4 32 0,0-34 0,1 35 0,-1-34 0,-4 33 0,3-32 0,-4 27 0,4-3 0,-2-7 0,1 7 0,-3-9 0,-3 9 0,3-25 0,-5 29 0,6-29 0,-5 24 0,5-8 0,-1-16 0,-3 11 0,3-48 0,-5 43 0,0-45 0,0 32 0,0 0 0,0 4 0,0 0 0,0 24 0,0-40 0,0 52 0,21-69 0,-15 37 0,15-18 0,-21 17 0,0 25 0,0 0 0,0 5 0,0-2 0,0 10 0,0-20 0,0-11 0,0 13 0,0-20 0,0 24 0,0-8 0,0 13 0,0-10 0,0 19 0,0-8 0,0-1 0,0 12 0,0-22 0,0 19 0,0-11 0,0 9 0,0 4 0,0-12 0,0 13 0,0-9 0,0 13 0,0-5 0,0 4 0,0-3 0,0 3 0,0-12 0,0 10 0,0-11 0,0 1 0,0 10 0,0-23 0,0 22 0,0-13 0,0 12 0,0 0 0,0-3 0,0-6 0,0 6 0,0-17 0,0 21 0,0-9 0,0 0 0,0 9 0,0-9 0,0 12 0,0-3 0,0-1 0,0 0 0,0-3 0,0 7 0,0-7 0,0 3 0,0-1 0,0 2 0,0 4 0,0-4 0,4 2 0,-3-2 0,3 4 0,-1-1 0,-2 1 0,3-1 0,0 1 0,-3 0 0,6-1 0,-2 1 0,3-4 0,1 2 0,1-15 0,-1 14 0,1-11 0,6 1 0,-6 10 0,9-14 0,-9 12 0,2 0 0,-4-3 0,-3 6 0,2-2 0,-2 4 0,4 3 0,-1-3 0,0 4 0,1-1 0,-1-2 0,1 2 0,-1-3 0,0-1 0,1 4 0,-1-2 0,1 6 0,-1-7 0,1 4 0,-1-1 0,0-2 0,1 6 0,-1-7 0,5 7 0,-4-6 0,3 2 0,-4-3 0,5 3 0,-4-3 0,3 4 0,-3-5 0,-1 1 0,0 0 0,1-1 0,3 1 0,-3-1 0,4 5 0,-5-4 0,-3 7 0,-2-3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9T12:25:36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24575,'9'-5'0,"-1"2"0,4 3 0,-2 0 0,2 0 0,-4 0 0,4 0 0,-2 0 0,2 0 0,-4 0 0,5 0 0,-4 0 0,3 3 0,-4-2 0,5 3 0,-4-4 0,3 0 0,-3 0 0,3 0 0,10 6 0,-3-5 0,3 5 0,-10-6 0,-3 0 0,-1 3 0,-3 2 0,-1 3 0,-4 1 0,3 3 0,2-3 0,0 4 0,-2-5 0,-3 0 0,0 14 0,0-7 0,0 20 0,4-16 0,-3 7 0,3-9 0,0 0 0,-3-4 0,2-1 0,-3 0 0,0 1 0,0 0 0,0-1 0,0-3 0,0 3 0,0-3 0,0 3 0,0-3 0,0 3 0,0-3 0,0 0 0,0-5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20534" y="9430306"/>
            <a:ext cx="2945659" cy="496332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2/3/23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552014" y="9428584"/>
            <a:ext cx="2945659" cy="496332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360886" y="329835"/>
            <a:ext cx="1050149" cy="213627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generative/deepdream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9.1556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imagenet.stanford.edu/synset?wnid=n03769722" TargetMode="External"/><Relationship Id="rId4" Type="http://schemas.openxmlformats.org/officeDocument/2006/relationships/hyperlink" Target="http://www.image-net.org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ko-KR" altLang="en-US" dirty="0"/>
              <a:t>사전 트레이닝된 모델 </a:t>
            </a:r>
            <a:r>
              <a:rPr lang="en-US" altLang="ko-KR" dirty="0"/>
              <a:t>= Pre-trained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Trebuchet MS"/>
              </a:rPr>
              <a:t>강아지 분류기를</a:t>
            </a:r>
            <a:r>
              <a:rPr lang="en-GB" dirty="0">
                <a:latin typeface="Trebuchet MS"/>
              </a:rPr>
              <a:t> </a:t>
            </a:r>
            <a:r>
              <a:rPr lang="en-GB" dirty="0" err="1">
                <a:latin typeface="Trebuchet MS"/>
              </a:rPr>
              <a:t>완성한</a:t>
            </a:r>
            <a:r>
              <a:rPr lang="en-GB" dirty="0">
                <a:latin typeface="Trebuchet MS"/>
              </a:rPr>
              <a:t> </a:t>
            </a:r>
            <a:r>
              <a:rPr lang="en-GB" dirty="0" err="1">
                <a:latin typeface="Trebuchet MS"/>
              </a:rPr>
              <a:t>후에는</a:t>
            </a:r>
            <a:r>
              <a:rPr lang="en-GB" dirty="0">
                <a:latin typeface="Trebuchet MS"/>
              </a:rPr>
              <a:t> </a:t>
            </a:r>
            <a:r>
              <a:rPr lang="en-GB" dirty="0" err="1">
                <a:latin typeface="Trebuchet MS"/>
              </a:rPr>
              <a:t>전이</a:t>
            </a:r>
            <a:r>
              <a:rPr lang="en-GB" dirty="0">
                <a:latin typeface="Trebuchet MS"/>
              </a:rPr>
              <a:t> </a:t>
            </a:r>
            <a:r>
              <a:rPr lang="en-GB" dirty="0" err="1">
                <a:latin typeface="Trebuchet MS"/>
              </a:rPr>
              <a:t>학습</a:t>
            </a:r>
            <a:r>
              <a:rPr lang="en-GB" dirty="0">
                <a:latin typeface="Trebuchet MS"/>
              </a:rPr>
              <a:t>(Transfer Learning)</a:t>
            </a:r>
            <a:r>
              <a:rPr lang="en-GB" dirty="0" err="1">
                <a:latin typeface="Trebuchet MS"/>
              </a:rPr>
              <a:t>이라는</a:t>
            </a:r>
            <a:r>
              <a:rPr lang="en-GB" dirty="0">
                <a:latin typeface="Trebuchet MS"/>
              </a:rPr>
              <a:t> </a:t>
            </a:r>
            <a:r>
              <a:rPr lang="en-GB" dirty="0" err="1">
                <a:latin typeface="Trebuchet MS"/>
              </a:rPr>
              <a:t>접근</a:t>
            </a:r>
            <a:r>
              <a:rPr lang="en-GB" dirty="0">
                <a:latin typeface="Trebuchet MS"/>
              </a:rPr>
              <a:t> </a:t>
            </a:r>
            <a:r>
              <a:rPr lang="en-GB" dirty="0" err="1">
                <a:latin typeface="Trebuchet MS"/>
              </a:rPr>
              <a:t>방식을</a:t>
            </a:r>
            <a:r>
              <a:rPr lang="en-GB" dirty="0">
                <a:latin typeface="Trebuchet MS"/>
              </a:rPr>
              <a:t> </a:t>
            </a:r>
            <a:r>
              <a:rPr lang="en-GB" dirty="0" err="1">
                <a:latin typeface="Trebuchet MS"/>
              </a:rPr>
              <a:t>사용하여</a:t>
            </a:r>
            <a:r>
              <a:rPr lang="en-GB" dirty="0">
                <a:latin typeface="Trebuchet MS"/>
              </a:rPr>
              <a:t> 또 </a:t>
            </a:r>
            <a:r>
              <a:rPr lang="en-GB" dirty="0" err="1">
                <a:latin typeface="Trebuchet MS"/>
              </a:rPr>
              <a:t>다른</a:t>
            </a:r>
            <a:r>
              <a:rPr lang="en-GB" dirty="0">
                <a:latin typeface="Trebuchet MS"/>
              </a:rPr>
              <a:t> </a:t>
            </a:r>
            <a:r>
              <a:rPr lang="en-GB" dirty="0" err="1">
                <a:latin typeface="Trebuchet MS"/>
              </a:rPr>
              <a:t>문제를</a:t>
            </a:r>
            <a:r>
              <a:rPr lang="en-GB" dirty="0">
                <a:latin typeface="Trebuchet MS"/>
              </a:rPr>
              <a:t> </a:t>
            </a:r>
            <a:r>
              <a:rPr lang="en-GB" dirty="0" err="1">
                <a:latin typeface="Trebuchet MS"/>
              </a:rPr>
              <a:t>처리해</a:t>
            </a:r>
            <a:r>
              <a:rPr lang="en-GB" dirty="0">
                <a:latin typeface="Trebuchet MS"/>
              </a:rPr>
              <a:t> </a:t>
            </a:r>
            <a:r>
              <a:rPr lang="en-GB" dirty="0" err="1">
                <a:latin typeface="Trebuchet MS"/>
              </a:rPr>
              <a:t>보겠습니다</a:t>
            </a:r>
            <a:r>
              <a:rPr lang="en-GB" dirty="0">
                <a:latin typeface="Trebuchet M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9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Trebuchet MS"/>
              </a:rPr>
              <a:t>좋은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소식이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있습니다</a:t>
            </a:r>
            <a:r>
              <a:rPr lang="en-US" dirty="0">
                <a:latin typeface="Trebuchet MS"/>
              </a:rPr>
              <a:t>! </a:t>
            </a:r>
            <a:r>
              <a:rPr lang="en-US" dirty="0" err="1">
                <a:latin typeface="Trebuchet MS"/>
              </a:rPr>
              <a:t>우리의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뛰어</a:t>
            </a:r>
            <a:r>
              <a:rPr lang="ko-KR" altLang="en-US" dirty="0">
                <a:latin typeface="Trebuchet MS"/>
              </a:rPr>
              <a:t>난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머신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러닝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능력을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알게</a:t>
            </a:r>
            <a:r>
              <a:rPr lang="en-US" dirty="0">
                <a:latin typeface="Trebuchet MS"/>
              </a:rPr>
              <a:t> 된 </a:t>
            </a:r>
            <a:r>
              <a:rPr lang="en-US" dirty="0" err="1">
                <a:latin typeface="Trebuchet MS"/>
              </a:rPr>
              <a:t>미국국토안전부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비밀수사국에서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백악관을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위한</a:t>
            </a:r>
            <a:r>
              <a:rPr lang="en-US" dirty="0">
                <a:latin typeface="Trebuchet MS"/>
              </a:rPr>
              <a:t> </a:t>
            </a:r>
            <a:r>
              <a:rPr lang="ko-KR" altLang="en-US" dirty="0">
                <a:latin typeface="Trebuchet MS"/>
              </a:rPr>
              <a:t>강아지 분류기를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제작해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달라고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의뢰했습니다</a:t>
            </a:r>
            <a:r>
              <a:rPr lang="en-US" dirty="0">
                <a:latin typeface="Trebuchet MS"/>
              </a:rPr>
              <a:t>. </a:t>
            </a:r>
            <a:r>
              <a:rPr lang="en-US" dirty="0" err="1">
                <a:latin typeface="Trebuchet MS"/>
              </a:rPr>
              <a:t>제작에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도움을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주기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위해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수사국에서는</a:t>
            </a:r>
            <a:r>
              <a:rPr lang="en-US" dirty="0">
                <a:latin typeface="Trebuchet MS"/>
              </a:rPr>
              <a:t> 2009년부터 2017년까지 </a:t>
            </a:r>
            <a:r>
              <a:rPr lang="en-US" dirty="0" err="1">
                <a:latin typeface="Trebuchet MS"/>
              </a:rPr>
              <a:t>미국의</a:t>
            </a:r>
            <a:r>
              <a:rPr lang="en-US" dirty="0">
                <a:latin typeface="Trebuchet MS"/>
              </a:rPr>
              <a:t> '</a:t>
            </a:r>
            <a:r>
              <a:rPr lang="en-US" dirty="0" err="1">
                <a:latin typeface="Trebuchet MS"/>
              </a:rPr>
              <a:t>퍼스트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독'이었던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포르투갈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워터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독인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Bo의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사진</a:t>
            </a:r>
            <a:r>
              <a:rPr lang="en-US" dirty="0">
                <a:latin typeface="Trebuchet MS"/>
              </a:rPr>
              <a:t> 몇 </a:t>
            </a:r>
            <a:r>
              <a:rPr lang="en-US" dirty="0" err="1">
                <a:latin typeface="Trebuchet MS"/>
              </a:rPr>
              <a:t>장을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제공했습니다</a:t>
            </a:r>
            <a:r>
              <a:rPr lang="en-US" dirty="0">
                <a:latin typeface="Trebuchet MS"/>
              </a:rPr>
              <a:t>.</a:t>
            </a:r>
          </a:p>
          <a:p>
            <a:endParaRPr lang="en-US" dirty="0"/>
          </a:p>
          <a:p>
            <a:r>
              <a:rPr lang="en-US" dirty="0" err="1"/>
              <a:t>우리는</a:t>
            </a:r>
            <a:r>
              <a:rPr lang="en-US" dirty="0"/>
              <a:t> 이 </a:t>
            </a:r>
            <a:r>
              <a:rPr lang="en-US" dirty="0" err="1"/>
              <a:t>문이</a:t>
            </a:r>
            <a:r>
              <a:rPr lang="en-US" dirty="0"/>
              <a:t> </a:t>
            </a:r>
            <a:r>
              <a:rPr lang="en-US" dirty="0" err="1"/>
              <a:t>백악관에</a:t>
            </a:r>
            <a:r>
              <a:rPr lang="en-US" dirty="0"/>
              <a:t> </a:t>
            </a:r>
            <a:r>
              <a:rPr lang="en-US" dirty="0" err="1"/>
              <a:t>몰래</a:t>
            </a:r>
            <a:r>
              <a:rPr lang="en-US" dirty="0"/>
              <a:t> </a:t>
            </a:r>
            <a:r>
              <a:rPr lang="en-US" dirty="0" err="1"/>
              <a:t>들어오려는</a:t>
            </a:r>
            <a:r>
              <a:rPr lang="en-US" dirty="0"/>
              <a:t> </a:t>
            </a:r>
            <a:r>
              <a:rPr lang="en-US" dirty="0" err="1"/>
              <a:t>다른</a:t>
            </a:r>
            <a:r>
              <a:rPr lang="en-US" dirty="0"/>
              <a:t> </a:t>
            </a:r>
            <a:r>
              <a:rPr lang="en-US" dirty="0" err="1"/>
              <a:t>개들이</a:t>
            </a:r>
            <a:r>
              <a:rPr lang="en-US" dirty="0"/>
              <a:t> </a:t>
            </a:r>
            <a:r>
              <a:rPr lang="en-US" dirty="0" err="1"/>
              <a:t>아닌</a:t>
            </a:r>
            <a:r>
              <a:rPr lang="en-US" dirty="0"/>
              <a:t> </a:t>
            </a:r>
            <a:r>
              <a:rPr lang="en-US" dirty="0" err="1"/>
              <a:t>Bo만</a:t>
            </a:r>
            <a:r>
              <a:rPr lang="en-US" dirty="0"/>
              <a:t> </a:t>
            </a:r>
            <a:r>
              <a:rPr lang="en-US" dirty="0" err="1"/>
              <a:t>인식하도록</a:t>
            </a:r>
            <a:r>
              <a:rPr lang="en-US" dirty="0"/>
              <a:t> </a:t>
            </a:r>
            <a:r>
              <a:rPr lang="en-US" dirty="0" err="1"/>
              <a:t>만들어야</a:t>
            </a:r>
            <a:r>
              <a:rPr lang="en-US" dirty="0"/>
              <a:t> </a:t>
            </a:r>
            <a:r>
              <a:rPr lang="en-US" dirty="0" err="1"/>
              <a:t>했습니다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90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문제는</a:t>
            </a:r>
            <a:r>
              <a:rPr lang="en-US" dirty="0"/>
              <a:t> </a:t>
            </a:r>
            <a:r>
              <a:rPr lang="en-US" dirty="0" err="1"/>
              <a:t>일반적으로</a:t>
            </a:r>
            <a:r>
              <a:rPr lang="en-US" dirty="0"/>
              <a:t> </a:t>
            </a:r>
            <a:r>
              <a:rPr lang="en-US" dirty="0" err="1"/>
              <a:t>개만</a:t>
            </a:r>
            <a:r>
              <a:rPr lang="en-US" dirty="0"/>
              <a:t> </a:t>
            </a:r>
            <a:r>
              <a:rPr lang="en-US" dirty="0" err="1"/>
              <a:t>인식할</a:t>
            </a:r>
            <a:r>
              <a:rPr lang="en-US" dirty="0"/>
              <a:t> 수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우리의</a:t>
            </a:r>
            <a:r>
              <a:rPr lang="en-US" dirty="0"/>
              <a:t> </a:t>
            </a:r>
            <a:r>
              <a:rPr lang="en-US" dirty="0" err="1"/>
              <a:t>사전</a:t>
            </a:r>
            <a:r>
              <a:rPr lang="en-US" dirty="0"/>
              <a:t> </a:t>
            </a:r>
            <a:r>
              <a:rPr lang="en-US" dirty="0" err="1"/>
              <a:t>트레이닝된</a:t>
            </a:r>
            <a:r>
              <a:rPr lang="en-US" dirty="0"/>
              <a:t> </a:t>
            </a:r>
            <a:r>
              <a:rPr lang="en-US" dirty="0" err="1"/>
              <a:t>모델을</a:t>
            </a:r>
            <a:r>
              <a:rPr lang="en-US" dirty="0"/>
              <a:t> </a:t>
            </a:r>
            <a:r>
              <a:rPr lang="en-US" dirty="0" err="1"/>
              <a:t>사용할</a:t>
            </a:r>
            <a:r>
              <a:rPr lang="en-US" dirty="0"/>
              <a:t> 수 </a:t>
            </a:r>
            <a:r>
              <a:rPr lang="en-US" dirty="0" err="1"/>
              <a:t>없다는</a:t>
            </a:r>
            <a:r>
              <a:rPr lang="en-US" dirty="0"/>
              <a:t> </a:t>
            </a:r>
            <a:r>
              <a:rPr lang="en-US" dirty="0" err="1"/>
              <a:t>것입니다</a:t>
            </a:r>
            <a:r>
              <a:rPr lang="en-US" dirty="0"/>
              <a:t>. VGG16은 </a:t>
            </a:r>
            <a:r>
              <a:rPr lang="en-US" dirty="0" err="1"/>
              <a:t>Bo와</a:t>
            </a:r>
            <a:r>
              <a:rPr lang="en-US" dirty="0"/>
              <a:t> </a:t>
            </a:r>
            <a:r>
              <a:rPr lang="en-US" dirty="0" err="1"/>
              <a:t>다른</a:t>
            </a:r>
            <a:r>
              <a:rPr lang="en-US" dirty="0"/>
              <a:t> </a:t>
            </a:r>
            <a:r>
              <a:rPr lang="en-US" dirty="0" err="1"/>
              <a:t>종류의</a:t>
            </a:r>
            <a:r>
              <a:rPr lang="en-US" dirty="0"/>
              <a:t> </a:t>
            </a:r>
            <a:r>
              <a:rPr lang="en-US" dirty="0" err="1"/>
              <a:t>개를</a:t>
            </a:r>
            <a:r>
              <a:rPr lang="en-US" dirty="0"/>
              <a:t> </a:t>
            </a:r>
            <a:r>
              <a:rPr lang="en-US" dirty="0" err="1"/>
              <a:t>구별할</a:t>
            </a:r>
            <a:r>
              <a:rPr lang="en-US" dirty="0"/>
              <a:t> 수 </a:t>
            </a:r>
            <a:r>
              <a:rPr lang="en-US" dirty="0" err="1"/>
              <a:t>없습니다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>
                <a:latin typeface="Trebuchet MS"/>
              </a:rPr>
              <a:t>하지만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이미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모델이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개가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무엇인지를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구별할</a:t>
            </a:r>
            <a:r>
              <a:rPr lang="en-US" dirty="0">
                <a:latin typeface="Trebuchet MS"/>
              </a:rPr>
              <a:t> 수 </a:t>
            </a:r>
            <a:r>
              <a:rPr lang="en-US" dirty="0" err="1">
                <a:latin typeface="Trebuchet MS"/>
              </a:rPr>
              <a:t>있다면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이를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시작점으로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이용하면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좋지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않을까요</a:t>
            </a:r>
            <a:r>
              <a:rPr lang="en-US" dirty="0">
                <a:latin typeface="Trebuchet MS"/>
              </a:rPr>
              <a:t>? </a:t>
            </a:r>
            <a:r>
              <a:rPr lang="en-US" dirty="0" err="1">
                <a:latin typeface="Trebuchet MS"/>
              </a:rPr>
              <a:t>알고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보니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가능한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일이었습니다</a:t>
            </a:r>
            <a:r>
              <a:rPr lang="en-US" dirty="0">
                <a:latin typeface="Trebuchet MS"/>
              </a:rPr>
              <a:t>! </a:t>
            </a:r>
            <a:r>
              <a:rPr lang="en-US" dirty="0" err="1">
                <a:latin typeface="Trebuchet MS"/>
              </a:rPr>
              <a:t>이를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위해</a:t>
            </a:r>
            <a:r>
              <a:rPr lang="en-US" dirty="0">
                <a:latin typeface="Trebuchet MS"/>
              </a:rPr>
              <a:t> </a:t>
            </a:r>
            <a:r>
              <a:rPr lang="ko-KR" altLang="en-US" dirty="0">
                <a:latin typeface="Trebuchet MS"/>
              </a:rPr>
              <a:t>뇌 구조의 변경을 시행하면 됩니다</a:t>
            </a:r>
            <a:r>
              <a:rPr lang="en-US" altLang="ko-KR" dirty="0">
                <a:latin typeface="Trebuchet MS"/>
              </a:rPr>
              <a:t>.</a:t>
            </a:r>
            <a:endParaRPr lang="en-US" dirty="0">
              <a:latin typeface="Trebuchet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84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Trebuchet MS"/>
              </a:rPr>
              <a:t>다행히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우리가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머신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러닝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모델에서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집도하려는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수술은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실제</a:t>
            </a:r>
            <a:r>
              <a:rPr lang="en-US" dirty="0">
                <a:latin typeface="Trebuchet MS"/>
              </a:rPr>
              <a:t> 뇌 </a:t>
            </a:r>
            <a:r>
              <a:rPr lang="ko-KR" altLang="en-US" dirty="0">
                <a:latin typeface="Trebuchet MS"/>
              </a:rPr>
              <a:t>구조 변경보다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훨씬</a:t>
            </a:r>
            <a:r>
              <a:rPr lang="en-US" dirty="0">
                <a:latin typeface="Trebuchet MS"/>
              </a:rPr>
              <a:t> </a:t>
            </a:r>
            <a:r>
              <a:rPr lang="ko-KR" altLang="en-US" dirty="0">
                <a:latin typeface="Trebuchet MS"/>
              </a:rPr>
              <a:t>간단합니다</a:t>
            </a:r>
            <a:r>
              <a:rPr lang="en-US" altLang="ko-KR" dirty="0">
                <a:latin typeface="Trebuchet MS"/>
              </a:rPr>
              <a:t>. </a:t>
            </a:r>
          </a:p>
          <a:p>
            <a:r>
              <a:rPr lang="en-US" dirty="0" err="1">
                <a:latin typeface="Trebuchet MS"/>
              </a:rPr>
              <a:t>즉</a:t>
            </a:r>
            <a:r>
              <a:rPr lang="en-US" dirty="0">
                <a:latin typeface="Trebuchet MS"/>
              </a:rPr>
              <a:t>, </a:t>
            </a:r>
            <a:r>
              <a:rPr lang="en-US" dirty="0" err="1">
                <a:latin typeface="Trebuchet MS"/>
              </a:rPr>
              <a:t>사전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트레이닝된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모델을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가져와서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끝을</a:t>
            </a:r>
            <a:r>
              <a:rPr lang="en-US" dirty="0">
                <a:latin typeface="Trebuchet MS"/>
              </a:rPr>
              <a:t> 자</a:t>
            </a:r>
            <a:r>
              <a:rPr lang="ko-KR" altLang="en-US" dirty="0">
                <a:latin typeface="Trebuchet MS"/>
              </a:rPr>
              <a:t>른 이후</a:t>
            </a:r>
            <a:r>
              <a:rPr lang="en-US" altLang="ko-KR" dirty="0">
                <a:latin typeface="Trebuchet MS"/>
              </a:rPr>
              <a:t>,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기존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모델의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상단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레이어들을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사용한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다음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하단에는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자체적인</a:t>
            </a:r>
            <a:r>
              <a:rPr lang="en-US" dirty="0">
                <a:latin typeface="Trebuchet MS"/>
              </a:rPr>
              <a:t> 새 </a:t>
            </a:r>
            <a:r>
              <a:rPr lang="en-US" dirty="0" err="1">
                <a:latin typeface="Trebuchet MS"/>
              </a:rPr>
              <a:t>레이어를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구성하</a:t>
            </a:r>
            <a:r>
              <a:rPr lang="ko-KR" altLang="en-US" dirty="0">
                <a:latin typeface="Trebuchet MS"/>
              </a:rPr>
              <a:t>는 과정으로 진행됩니다</a:t>
            </a:r>
            <a:r>
              <a:rPr lang="en-US" altLang="ko-KR" dirty="0">
                <a:latin typeface="Trebuchet MS"/>
              </a:rPr>
              <a:t>.</a:t>
            </a:r>
            <a:endParaRPr lang="en-US" dirty="0">
              <a:latin typeface="Trebuchet MS"/>
            </a:endParaRPr>
          </a:p>
          <a:p>
            <a:endParaRPr lang="en-US" dirty="0"/>
          </a:p>
          <a:p>
            <a:r>
              <a:rPr lang="en-US" dirty="0" err="1"/>
              <a:t>엄밀히</a:t>
            </a:r>
            <a:r>
              <a:rPr lang="en-US" dirty="0"/>
              <a:t> </a:t>
            </a:r>
            <a:r>
              <a:rPr lang="en-US" dirty="0" err="1"/>
              <a:t>말하면</a:t>
            </a:r>
            <a:r>
              <a:rPr lang="en-US" dirty="0"/>
              <a:t> </a:t>
            </a:r>
            <a:r>
              <a:rPr lang="en-US" dirty="0" err="1"/>
              <a:t>이러한</a:t>
            </a:r>
            <a:r>
              <a:rPr lang="en-US" dirty="0"/>
              <a:t> </a:t>
            </a:r>
            <a:r>
              <a:rPr lang="en-US" dirty="0" err="1"/>
              <a:t>레이어</a:t>
            </a:r>
            <a:r>
              <a:rPr lang="ko-KR" altLang="en-US" dirty="0"/>
              <a:t>의 구조 변경은 </a:t>
            </a:r>
            <a:r>
              <a:rPr lang="en-US" dirty="0" err="1"/>
              <a:t>원하는</a:t>
            </a:r>
            <a:r>
              <a:rPr lang="en-US" dirty="0"/>
              <a:t> </a:t>
            </a:r>
            <a:r>
              <a:rPr lang="en-US" dirty="0" err="1"/>
              <a:t>대로</a:t>
            </a:r>
            <a:r>
              <a:rPr lang="en-US" dirty="0"/>
              <a:t> </a:t>
            </a:r>
            <a:r>
              <a:rPr lang="en-US" dirty="0" err="1"/>
              <a:t>수정할</a:t>
            </a:r>
            <a:r>
              <a:rPr lang="en-US" dirty="0"/>
              <a:t> 수 </a:t>
            </a:r>
            <a:r>
              <a:rPr lang="en-US" dirty="0" err="1"/>
              <a:t>있지만</a:t>
            </a:r>
            <a:r>
              <a:rPr lang="en-US" dirty="0"/>
              <a:t> </a:t>
            </a:r>
            <a:r>
              <a:rPr lang="en-US" dirty="0" err="1"/>
              <a:t>기존</a:t>
            </a:r>
            <a:r>
              <a:rPr lang="en-US" dirty="0"/>
              <a:t> </a:t>
            </a:r>
            <a:r>
              <a:rPr lang="en-US" dirty="0" err="1"/>
              <a:t>모델의</a:t>
            </a:r>
            <a:r>
              <a:rPr lang="en-US" dirty="0"/>
              <a:t> </a:t>
            </a:r>
            <a:r>
              <a:rPr lang="en-US" dirty="0" err="1"/>
              <a:t>하단</a:t>
            </a:r>
            <a:r>
              <a:rPr lang="en-US" dirty="0"/>
              <a:t> </a:t>
            </a:r>
            <a:r>
              <a:rPr lang="en-US" dirty="0" err="1"/>
              <a:t>대신</a:t>
            </a:r>
            <a:r>
              <a:rPr lang="en-US" dirty="0"/>
              <a:t> </a:t>
            </a:r>
            <a:r>
              <a:rPr lang="en-US" dirty="0" err="1"/>
              <a:t>상단에</a:t>
            </a:r>
            <a:r>
              <a:rPr lang="en-US" dirty="0"/>
              <a:t> </a:t>
            </a:r>
            <a:r>
              <a:rPr lang="en-US" dirty="0" err="1"/>
              <a:t>사용해야</a:t>
            </a:r>
            <a:r>
              <a:rPr lang="en-US" dirty="0"/>
              <a:t> </a:t>
            </a:r>
            <a:r>
              <a:rPr lang="en-US" dirty="0" err="1"/>
              <a:t>하는</a:t>
            </a:r>
            <a:r>
              <a:rPr lang="en-US" dirty="0"/>
              <a:t> </a:t>
            </a:r>
            <a:r>
              <a:rPr lang="en-US" dirty="0" err="1"/>
              <a:t>실질적인</a:t>
            </a:r>
            <a:r>
              <a:rPr lang="en-US" dirty="0"/>
              <a:t> </a:t>
            </a:r>
            <a:r>
              <a:rPr lang="en-US" dirty="0" err="1"/>
              <a:t>이유가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14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Trebuchet MS"/>
              </a:rPr>
              <a:t>모델의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시작에서</a:t>
            </a:r>
            <a:r>
              <a:rPr lang="en-US" dirty="0">
                <a:latin typeface="Trebuchet MS"/>
              </a:rPr>
              <a:t> 끝(이 </a:t>
            </a:r>
            <a:r>
              <a:rPr lang="ko-KR" altLang="en-US" dirty="0">
                <a:latin typeface="Trebuchet MS"/>
              </a:rPr>
              <a:t>그림에서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왼쪽에서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오른쪽</a:t>
            </a:r>
            <a:r>
              <a:rPr lang="en-US" dirty="0">
                <a:latin typeface="Trebuchet MS"/>
              </a:rPr>
              <a:t>)</a:t>
            </a:r>
            <a:r>
              <a:rPr lang="en-US" dirty="0" err="1">
                <a:latin typeface="Trebuchet MS"/>
              </a:rPr>
              <a:t>으로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이동하는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과정에서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모델은</a:t>
            </a:r>
            <a:r>
              <a:rPr lang="en-US" dirty="0">
                <a:latin typeface="Trebuchet MS"/>
              </a:rPr>
              <a:t> 더 </a:t>
            </a:r>
            <a:r>
              <a:rPr lang="en-US" dirty="0" err="1">
                <a:latin typeface="Trebuchet MS"/>
              </a:rPr>
              <a:t>일반적인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모습에서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훨씬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구체적인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모습으로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전환됩니다</a:t>
            </a:r>
            <a:r>
              <a:rPr lang="en-US" dirty="0">
                <a:latin typeface="Trebuchet MS"/>
              </a:rPr>
              <a:t>. </a:t>
            </a:r>
          </a:p>
          <a:p>
            <a:r>
              <a:rPr lang="en-US" dirty="0" err="1">
                <a:latin typeface="Trebuchet MS"/>
              </a:rPr>
              <a:t>합성곱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모델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상단에서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엣지를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가져오고</a:t>
            </a:r>
            <a:r>
              <a:rPr lang="en-US" dirty="0">
                <a:latin typeface="Trebuchet MS"/>
              </a:rPr>
              <a:t> 각 </a:t>
            </a:r>
            <a:r>
              <a:rPr lang="en-US" dirty="0" err="1">
                <a:latin typeface="Trebuchet MS"/>
              </a:rPr>
              <a:t>레이어가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이전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레이어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위에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구성되어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훨씬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복잡한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모양을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만드는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과정에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대해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얘기했던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것을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기억하시나요</a:t>
            </a:r>
            <a:r>
              <a:rPr lang="en-US" dirty="0">
                <a:latin typeface="Trebuchet MS"/>
              </a:rPr>
              <a:t>?</a:t>
            </a:r>
          </a:p>
          <a:p>
            <a:endParaRPr lang="en-US" dirty="0"/>
          </a:p>
          <a:p>
            <a:r>
              <a:rPr lang="en-US" dirty="0" err="1">
                <a:latin typeface="Trebuchet MS"/>
              </a:rPr>
              <a:t>모델에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레이어가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많을수록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이러한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모양은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모델이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트레이닝되는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데이터에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따라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더욱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전문화됩니다</a:t>
            </a:r>
            <a:r>
              <a:rPr lang="en-US" dirty="0">
                <a:latin typeface="Trebuchet MS"/>
              </a:rPr>
              <a:t>. </a:t>
            </a:r>
          </a:p>
          <a:p>
            <a:r>
              <a:rPr lang="en-US" dirty="0" err="1">
                <a:latin typeface="Trebuchet MS"/>
              </a:rPr>
              <a:t>이러한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초기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패턴은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일반화하기에</a:t>
            </a:r>
            <a:r>
              <a:rPr lang="en-US" dirty="0">
                <a:latin typeface="Trebuchet MS"/>
              </a:rPr>
              <a:t> 더 </a:t>
            </a:r>
            <a:r>
              <a:rPr lang="en-US" dirty="0" err="1">
                <a:latin typeface="Trebuchet MS"/>
              </a:rPr>
              <a:t>용이합니다</a:t>
            </a:r>
            <a:r>
              <a:rPr lang="en-US" dirty="0">
                <a:latin typeface="Trebuchet MS"/>
              </a:rPr>
              <a:t>. </a:t>
            </a:r>
            <a:r>
              <a:rPr lang="en-US" dirty="0" err="1">
                <a:latin typeface="Trebuchet MS"/>
              </a:rPr>
              <a:t>따라서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전이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학습에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있어서는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초기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레이어에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있는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빌딩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블록을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복사하는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것이</a:t>
            </a:r>
            <a:r>
              <a:rPr lang="en-US" dirty="0">
                <a:latin typeface="Trebuchet MS"/>
              </a:rPr>
              <a:t> 더 </a:t>
            </a:r>
            <a:r>
              <a:rPr lang="en-US" dirty="0" err="1">
                <a:latin typeface="Trebuchet MS"/>
              </a:rPr>
              <a:t>유용한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경향이</a:t>
            </a:r>
            <a:r>
              <a:rPr lang="en-US" dirty="0">
                <a:latin typeface="Trebuchet MS"/>
              </a:rPr>
              <a:t> </a:t>
            </a:r>
            <a:r>
              <a:rPr lang="en-US" dirty="0" err="1">
                <a:latin typeface="Trebuchet MS"/>
              </a:rPr>
              <a:t>있습니다</a:t>
            </a:r>
            <a:r>
              <a:rPr lang="en-US" dirty="0">
                <a:latin typeface="Trebuchet M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06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고려해야 할 또 다른 사항은 구성의 토대가 되는 기존 모델의 </a:t>
            </a:r>
            <a:r>
              <a:rPr lang="en-US" dirty="0" err="1"/>
              <a:t>가중치를</a:t>
            </a:r>
            <a:r>
              <a:rPr lang="en-US" dirty="0"/>
              <a:t> </a:t>
            </a:r>
            <a:r>
              <a:rPr lang="en-US" dirty="0" err="1"/>
              <a:t>동결</a:t>
            </a:r>
            <a:r>
              <a:rPr lang="en-US" dirty="0"/>
              <a:t>(Freeze)</a:t>
            </a:r>
            <a:r>
              <a:rPr lang="en-US" dirty="0" err="1"/>
              <a:t>할지</a:t>
            </a:r>
            <a:r>
              <a:rPr lang="en-US" dirty="0"/>
              <a:t> 여부입니다. </a:t>
            </a:r>
          </a:p>
          <a:p>
            <a:r>
              <a:rPr lang="en-US" dirty="0" err="1"/>
              <a:t>동결은</a:t>
            </a:r>
            <a:r>
              <a:rPr lang="en-US" dirty="0"/>
              <a:t> 트레이닝 도중에 가중치가 업데이트되지 않도록 하거나 트레이닝이 불가능하게 만듭니다.</a:t>
            </a:r>
          </a:p>
          <a:p>
            <a:endParaRPr lang="en-US" dirty="0"/>
          </a:p>
          <a:p>
            <a:r>
              <a:rPr lang="en-US" dirty="0"/>
              <a:t>기존 모델의 가중치를 트레이닝 가능하게 만들면 유입되는 새 데이터세트에 대해 새 모델을 전문화하는 데 도움이 될 수 있지만 주의가 필요합니다! </a:t>
            </a:r>
          </a:p>
          <a:p>
            <a:r>
              <a:rPr lang="en-US" dirty="0" err="1">
                <a:highlight>
                  <a:srgbClr val="FF0000"/>
                </a:highlight>
              </a:rPr>
              <a:t>기존</a:t>
            </a:r>
            <a:r>
              <a:rPr lang="en-US" dirty="0">
                <a:highlight>
                  <a:srgbClr val="FF0000"/>
                </a:highlight>
              </a:rPr>
              <a:t> 모델이 VGG16 모델처럼 크고 새 데이터세트가 너무 작은 경우에는 많은 수의 </a:t>
            </a:r>
            <a:r>
              <a:rPr lang="en-US" dirty="0" err="1">
                <a:highlight>
                  <a:srgbClr val="FF0000"/>
                </a:highlight>
              </a:rPr>
              <a:t>가중치가</a:t>
            </a:r>
            <a:r>
              <a:rPr lang="en-US" dirty="0">
                <a:highlight>
                  <a:srgbClr val="FF0000"/>
                </a:highlight>
              </a:rPr>
              <a:t> </a:t>
            </a:r>
            <a:r>
              <a:rPr lang="en-US" dirty="0" err="1">
                <a:highlight>
                  <a:srgbClr val="FF0000"/>
                </a:highlight>
              </a:rPr>
              <a:t>과적합</a:t>
            </a:r>
            <a:r>
              <a:rPr lang="en-US" dirty="0">
                <a:highlight>
                  <a:srgbClr val="FF0000"/>
                </a:highlight>
              </a:rPr>
              <a:t>(Overfitting)을 초래하기 쉽습니다.</a:t>
            </a:r>
          </a:p>
          <a:p>
            <a:endParaRPr lang="en-US" dirty="0"/>
          </a:p>
          <a:p>
            <a:r>
              <a:rPr lang="en-US" dirty="0">
                <a:latin typeface="Trebuchet MS"/>
              </a:rPr>
              <a:t>이 시점에서 데이터 편향에 대해서도 얘기해 보면 좋을 것 같습니다. 데이터 편향은 데이터의 하위 세트가 과다 표현되는 경우에 해당합니다. </a:t>
            </a:r>
          </a:p>
          <a:p>
            <a:r>
              <a:rPr lang="en-US" dirty="0" err="1">
                <a:latin typeface="Trebuchet MS"/>
              </a:rPr>
              <a:t>예를</a:t>
            </a:r>
            <a:r>
              <a:rPr lang="en-US" dirty="0">
                <a:latin typeface="Trebuchet MS"/>
              </a:rPr>
              <a:t> 들어 모델이 자동차의 제조업체를 파악하도록 만드는 경우에 데이터세트의 자동차가 대부분 트럭이라면 모델이 밴, 스포츠카와 세단을 식별하는 데 어려움을 겪게 됩니다. </a:t>
            </a:r>
          </a:p>
          <a:p>
            <a:r>
              <a:rPr lang="en-US" dirty="0" err="1">
                <a:latin typeface="Trebuchet MS"/>
              </a:rPr>
              <a:t>데이터세트에</a:t>
            </a:r>
            <a:r>
              <a:rPr lang="en-US" dirty="0">
                <a:latin typeface="Trebuchet MS"/>
              </a:rPr>
              <a:t> 편향이 있으면 결과적인 모델에 그렇게 되는 것입니다. </a:t>
            </a:r>
          </a:p>
          <a:p>
            <a:endParaRPr lang="en-US" dirty="0">
              <a:latin typeface="Trebuchet MS"/>
            </a:endParaRPr>
          </a:p>
          <a:p>
            <a:r>
              <a:rPr lang="en-US" dirty="0" err="1">
                <a:latin typeface="Trebuchet MS"/>
              </a:rPr>
              <a:t>이는</a:t>
            </a:r>
            <a:r>
              <a:rPr lang="en-US" dirty="0">
                <a:latin typeface="Trebuchet MS"/>
              </a:rPr>
              <a:t> 인공 지능의 윤리적 사용에 대한 논의에서 자주 언급된 주제입니다. 모델이 한 민족 집단에 대해서만 트레이닝된 경우에는 과소 표현된 집단에서는 일부 황당한 예측을 내놓을 수 있습니다.</a:t>
            </a:r>
          </a:p>
          <a:p>
            <a:endParaRPr lang="en-US" dirty="0">
              <a:latin typeface="Trebuchet MS"/>
            </a:endParaRPr>
          </a:p>
          <a:p>
            <a:r>
              <a:rPr lang="en-US" dirty="0">
                <a:latin typeface="Trebuchet MS"/>
              </a:rPr>
              <a:t>전이 학습을 사용할 때 이러한 부분에 대해 생각해봐야 하는 이유는 새 모델이 기존 모델의 편향을 가져올 수 있기 때문입니다.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77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마지막으로, 전이 </a:t>
            </a:r>
            <a:r>
              <a:rPr lang="en-US" dirty="0" err="1"/>
              <a:t>학습은</a:t>
            </a:r>
            <a:r>
              <a:rPr lang="en-US" dirty="0"/>
              <a:t> </a:t>
            </a:r>
            <a:r>
              <a:rPr lang="en-US" dirty="0" err="1"/>
              <a:t>드리밍</a:t>
            </a:r>
            <a:r>
              <a:rPr lang="en-US" dirty="0"/>
              <a:t>(Dreaming)</a:t>
            </a:r>
            <a:r>
              <a:rPr lang="ko-KR" altLang="en-US" dirty="0"/>
              <a:t>이</a:t>
            </a:r>
            <a:r>
              <a:rPr lang="en-US" dirty="0"/>
              <a:t>란 걸 할 수 있는 아주 좋은 기회입니다. </a:t>
            </a:r>
          </a:p>
          <a:p>
            <a:r>
              <a:rPr lang="en-US" dirty="0" err="1"/>
              <a:t>드리밍에</a:t>
            </a:r>
            <a:r>
              <a:rPr lang="en-US" dirty="0"/>
              <a:t> 대해서는 처음에 CNN을 살펴봤을 때 잠깐 언급했던 적이 있습니다. </a:t>
            </a:r>
          </a:p>
          <a:p>
            <a:r>
              <a:rPr lang="en-US" dirty="0" err="1"/>
              <a:t>드리밍은</a:t>
            </a:r>
            <a:r>
              <a:rPr lang="en-US" dirty="0"/>
              <a:t> 뉴럴 네트워크의 레이어를 통해 이미지를 공급하는 방식으로 이루어지지만, 그래디언트 하강법을 수행하는 대신 그래디언트 상승법을 통해 손실을 극대화하게 됩니다. </a:t>
            </a:r>
          </a:p>
          <a:p>
            <a:r>
              <a:rPr lang="en-US" dirty="0" err="1"/>
              <a:t>목표는</a:t>
            </a:r>
            <a:r>
              <a:rPr lang="en-US" dirty="0"/>
              <a:t> 모델이 이미지에서 보는 패턴을 과장하는 것입니다.</a:t>
            </a:r>
          </a:p>
          <a:p>
            <a:endParaRPr lang="en-US" dirty="0"/>
          </a:p>
          <a:p>
            <a:r>
              <a:rPr lang="en-US" dirty="0" err="1"/>
              <a:t>여기서는</a:t>
            </a:r>
            <a:r>
              <a:rPr lang="en-US" dirty="0"/>
              <a:t> </a:t>
            </a:r>
            <a:r>
              <a:rPr lang="en-US" dirty="0" err="1"/>
              <a:t>Bo가</a:t>
            </a:r>
            <a:r>
              <a:rPr lang="en-US" dirty="0"/>
              <a:t> InceptionV3 모델에서 처음 세 개의 </a:t>
            </a:r>
            <a:r>
              <a:rPr lang="en-US" dirty="0" err="1"/>
              <a:t>합성곱</a:t>
            </a:r>
            <a:r>
              <a:rPr lang="en-US" dirty="0"/>
              <a:t> </a:t>
            </a:r>
            <a:r>
              <a:rPr lang="en-US" dirty="0" err="1"/>
              <a:t>레이어</a:t>
            </a:r>
            <a:r>
              <a:rPr lang="ko-KR" altLang="en-US" dirty="0"/>
              <a:t>의 </a:t>
            </a:r>
            <a:r>
              <a:rPr lang="en-US" altLang="ko-KR" dirty="0"/>
              <a:t>Input</a:t>
            </a:r>
            <a:r>
              <a:rPr lang="ko-KR" altLang="en-US" dirty="0"/>
              <a:t>으로 사용되었고</a:t>
            </a:r>
            <a:r>
              <a:rPr lang="en-US" dirty="0"/>
              <a:t>, 여기 보이는 것이 그래디언트입니다. </a:t>
            </a:r>
          </a:p>
          <a:p>
            <a:r>
              <a:rPr lang="en-US" dirty="0" err="1"/>
              <a:t>진행함에</a:t>
            </a:r>
            <a:r>
              <a:rPr lang="en-US" dirty="0"/>
              <a:t> 따라 레이어가 천천히 점점 더 많은 세부정보를 가져오는 것을 확인할 수 있습니다. </a:t>
            </a:r>
          </a:p>
          <a:p>
            <a:endParaRPr lang="en-US" dirty="0"/>
          </a:p>
          <a:p>
            <a:r>
              <a:rPr lang="en-US" dirty="0"/>
              <a:t>안타깝게도 메커니즘을 완전히 분석하려면 너무 많은 시간이 소요되겠지만, 도전해보고 싶은 분들을 위해 방법에 관한 튜토리얼을 링크해 놓았습니다!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https://www.tensorflow.org/tutorials/generative/deepdream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44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17</a:t>
            </a:fld>
            <a:endParaRPr lang="en-US"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80130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하지만</a:t>
            </a:r>
            <a:r>
              <a:rPr lang="en-GB" dirty="0"/>
              <a:t> </a:t>
            </a:r>
            <a:r>
              <a:rPr lang="en-GB" dirty="0" err="1"/>
              <a:t>우선</a:t>
            </a:r>
            <a:r>
              <a:rPr lang="en-GB" dirty="0"/>
              <a:t> </a:t>
            </a:r>
            <a:r>
              <a:rPr lang="en-GB" dirty="0" err="1"/>
              <a:t>끝내야</a:t>
            </a:r>
            <a:r>
              <a:rPr lang="en-GB" dirty="0"/>
              <a:t> 할 </a:t>
            </a:r>
            <a:r>
              <a:rPr lang="en-GB" dirty="0" err="1"/>
              <a:t>일이</a:t>
            </a:r>
            <a:r>
              <a:rPr lang="en-GB" dirty="0"/>
              <a:t> </a:t>
            </a:r>
            <a:r>
              <a:rPr lang="en-GB" dirty="0" err="1"/>
              <a:t>있습니다</a:t>
            </a:r>
            <a:r>
              <a:rPr lang="en-GB" dirty="0"/>
              <a:t>. </a:t>
            </a:r>
            <a:r>
              <a:rPr lang="en-GB" dirty="0" err="1"/>
              <a:t>대통령</a:t>
            </a:r>
            <a:r>
              <a:rPr lang="en-GB" dirty="0"/>
              <a:t> </a:t>
            </a:r>
            <a:r>
              <a:rPr lang="en-GB" dirty="0" err="1"/>
              <a:t>사저</a:t>
            </a:r>
            <a:r>
              <a:rPr lang="ko-KR" altLang="en-US" dirty="0"/>
              <a:t>의 </a:t>
            </a:r>
            <a:r>
              <a:rPr lang="en-US" altLang="ko-KR" dirty="0"/>
              <a:t>Bo</a:t>
            </a:r>
            <a:r>
              <a:rPr lang="ko-KR" altLang="en-US" dirty="0"/>
              <a:t>를 위한 강아지 분류기를 먼저 </a:t>
            </a:r>
            <a:r>
              <a:rPr lang="ko-KR" altLang="en-US"/>
              <a:t>만들어봅시다</a:t>
            </a:r>
            <a:r>
              <a:rPr lang="en-US" altLang="ko-KR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32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p2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3" name="Google Shape;513;p20:notes"/>
          <p:cNvSpPr txBox="1">
            <a:spLocks noGrp="1"/>
          </p:cNvSpPr>
          <p:nvPr>
            <p:ph type="sldNum" idx="12"/>
          </p:nvPr>
        </p:nvSpPr>
        <p:spPr>
          <a:xfrm>
            <a:off x="3552014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19</a:t>
            </a:fld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43279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600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852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잠시 시간을 내어 지금까지 학습한 몇 가지 개념을 살펴보도록 하겠습니다.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15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질문: 이러한 항목은 모두 무엇이며 어떤 역할을 합니까?</a:t>
            </a:r>
          </a:p>
          <a:p>
            <a:endParaRPr lang="en-US" dirty="0"/>
          </a:p>
          <a:p>
            <a:r>
              <a:rPr lang="en-US" dirty="0"/>
              <a:t>답변: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학습률은 그래디언트 하강법 도중에 변경하게 되는 매개변수의 양(가중치)입니다.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레이어 수는 뉴럴 네트워크의 깊이입니다.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뉴런 수는 뉴럴 네트워크 레이어의 너비입니다.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활성화 함수는 뉴런의 출력을 변환하는 데 사용됩니다.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rebuchet MS"/>
              </a:rPr>
              <a:t>드롭아웃은 트레이닝 도중에 뉴런을 무작위로 꺼서 과적합을 방지합니다.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rebuchet MS"/>
              </a:rPr>
              <a:t>데이터는 모델을 트레이닝하는 대상이 되는 예시입니다. 데이터가 정제되지 않았거나 충분히 다양하지 않은 경우 모델은 실제 상황을 일반화할 수 없습니다.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머신 러닝 모델을 설계하는 데에는 많은 노력이 요구됩니다!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37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이러한</a:t>
            </a:r>
            <a:r>
              <a:rPr lang="en-US" dirty="0"/>
              <a:t> </a:t>
            </a:r>
            <a:r>
              <a:rPr lang="en-US" dirty="0" err="1"/>
              <a:t>노력을</a:t>
            </a:r>
            <a:r>
              <a:rPr lang="en-US" dirty="0"/>
              <a:t> </a:t>
            </a:r>
            <a:r>
              <a:rPr lang="en-US" dirty="0" err="1"/>
              <a:t>기울일</a:t>
            </a:r>
            <a:r>
              <a:rPr lang="en-US" dirty="0"/>
              <a:t> </a:t>
            </a:r>
            <a:r>
              <a:rPr lang="en-US" dirty="0" err="1"/>
              <a:t>필요가</a:t>
            </a:r>
            <a:r>
              <a:rPr lang="en-US" dirty="0"/>
              <a:t> </a:t>
            </a:r>
            <a:r>
              <a:rPr lang="en-US" dirty="0" err="1"/>
              <a:t>없다면</a:t>
            </a:r>
            <a:r>
              <a:rPr lang="en-US" dirty="0"/>
              <a:t> </a:t>
            </a:r>
            <a:r>
              <a:rPr lang="en-US" dirty="0" err="1"/>
              <a:t>좋지</a:t>
            </a:r>
            <a:r>
              <a:rPr lang="en-US" dirty="0"/>
              <a:t> </a:t>
            </a:r>
            <a:r>
              <a:rPr lang="en-US" dirty="0" err="1"/>
              <a:t>않을까요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64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rebuchet MS"/>
              </a:rPr>
              <a:t>좋은 소식은 즉시 사용 가능한 모델을 내놓는 팀과 연구원의 수가 늘고 있다는 사실입니다. 즉시 사용 가능한 모델을 다운로드할 수 있는 NVIDIA의 GPU Cloud와 같은 웹사이트가 있을 뿐만 아니라, TensorFlow 및 PyTorch의 경우에는 TensorFlow Hub 또는 PyTorch Hub 웹사이트에서 모델의 URL이 주어진 경우 모델을 Python으로 로드할 수 있는 모듈이 프레임워크 내에 있습니다. Keras 자체는 모델이 이미 패키징된 상태로 제공됩니다.</a:t>
            </a:r>
          </a:p>
          <a:p>
            <a:endParaRPr lang="en-US"/>
          </a:p>
          <a:p>
            <a:r>
              <a:rPr lang="en-US"/>
              <a:t>더 좋은 소식이 있습니다. 이러한 모델이 전부 무료라는 것입니다!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90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우리가</a:t>
            </a:r>
            <a:r>
              <a:rPr lang="en-US" dirty="0"/>
              <a:t> </a:t>
            </a:r>
            <a:r>
              <a:rPr lang="en-US" dirty="0" err="1"/>
              <a:t>실험하게</a:t>
            </a:r>
            <a:r>
              <a:rPr lang="en-US" dirty="0"/>
              <a:t> 될 </a:t>
            </a:r>
            <a:r>
              <a:rPr lang="en-US" dirty="0" err="1"/>
              <a:t>모델은</a:t>
            </a:r>
            <a:r>
              <a:rPr lang="en-US" dirty="0"/>
              <a:t> 'Very Deep Convolutional Networks for Large-Scale Image </a:t>
            </a:r>
            <a:r>
              <a:rPr lang="en-US" dirty="0" err="1"/>
              <a:t>Recognition'라는</a:t>
            </a:r>
            <a:r>
              <a:rPr lang="en-US" dirty="0"/>
              <a:t> </a:t>
            </a:r>
            <a:r>
              <a:rPr lang="en-US" dirty="0" err="1"/>
              <a:t>적절한</a:t>
            </a:r>
            <a:r>
              <a:rPr lang="en-US" dirty="0"/>
              <a:t> </a:t>
            </a:r>
            <a:r>
              <a:rPr lang="en-US" dirty="0" err="1"/>
              <a:t>제목의</a:t>
            </a:r>
            <a:r>
              <a:rPr lang="en-US" dirty="0"/>
              <a:t> </a:t>
            </a:r>
            <a:r>
              <a:rPr lang="en-US" dirty="0" err="1"/>
              <a:t>논문에서</a:t>
            </a:r>
            <a:r>
              <a:rPr lang="en-US" dirty="0"/>
              <a:t> </a:t>
            </a:r>
            <a:r>
              <a:rPr lang="en-US" dirty="0" err="1"/>
              <a:t>제시된</a:t>
            </a:r>
            <a:r>
              <a:rPr lang="en-US" dirty="0"/>
              <a:t> VGG16입니다. 이 </a:t>
            </a:r>
            <a:r>
              <a:rPr lang="en-US" dirty="0" err="1"/>
              <a:t>모델은</a:t>
            </a:r>
            <a:r>
              <a:rPr lang="en-US" dirty="0"/>
              <a:t> 2014 ImageNet </a:t>
            </a:r>
            <a:r>
              <a:rPr lang="en-US" dirty="0" err="1"/>
              <a:t>챌린지에서</a:t>
            </a:r>
            <a:r>
              <a:rPr lang="en-US" dirty="0"/>
              <a:t> </a:t>
            </a:r>
            <a:r>
              <a:rPr lang="en-US" dirty="0" err="1"/>
              <a:t>입상한</a:t>
            </a:r>
            <a:r>
              <a:rPr lang="en-US" dirty="0"/>
              <a:t> </a:t>
            </a:r>
            <a:r>
              <a:rPr lang="en-US" dirty="0" err="1"/>
              <a:t>아키텍처였습니다</a:t>
            </a:r>
            <a:r>
              <a:rPr lang="en-US" dirty="0"/>
              <a:t>. </a:t>
            </a:r>
          </a:p>
          <a:p>
            <a:r>
              <a:rPr lang="en-US" dirty="0" err="1"/>
              <a:t>ImageNet은</a:t>
            </a:r>
            <a:r>
              <a:rPr lang="en-US" dirty="0"/>
              <a:t> </a:t>
            </a:r>
            <a:r>
              <a:rPr lang="en-US" dirty="0" err="1"/>
              <a:t>동물</a:t>
            </a:r>
            <a:r>
              <a:rPr lang="en-US" dirty="0"/>
              <a:t>, </a:t>
            </a:r>
            <a:r>
              <a:rPr lang="en-US" dirty="0" err="1"/>
              <a:t>음식</a:t>
            </a:r>
            <a:r>
              <a:rPr lang="en-US" dirty="0"/>
              <a:t>, </a:t>
            </a:r>
            <a:r>
              <a:rPr lang="en-US" dirty="0" err="1"/>
              <a:t>나무</a:t>
            </a:r>
            <a:r>
              <a:rPr lang="en-US" dirty="0"/>
              <a:t>, </a:t>
            </a:r>
            <a:r>
              <a:rPr lang="en-US" dirty="0" err="1"/>
              <a:t>스포츠와</a:t>
            </a:r>
            <a:r>
              <a:rPr lang="en-US" dirty="0"/>
              <a:t> </a:t>
            </a:r>
            <a:r>
              <a:rPr lang="en-US" dirty="0" err="1"/>
              <a:t>사람을</a:t>
            </a:r>
            <a:r>
              <a:rPr lang="en-US" dirty="0"/>
              <a:t> </a:t>
            </a:r>
            <a:r>
              <a:rPr lang="en-US" dirty="0" err="1"/>
              <a:t>비롯한</a:t>
            </a:r>
            <a:r>
              <a:rPr lang="en-US" dirty="0"/>
              <a:t> </a:t>
            </a:r>
            <a:r>
              <a:rPr lang="en-US" dirty="0" err="1"/>
              <a:t>수천</a:t>
            </a:r>
            <a:r>
              <a:rPr lang="en-US" dirty="0"/>
              <a:t> </a:t>
            </a:r>
            <a:r>
              <a:rPr lang="en-US" dirty="0" err="1"/>
              <a:t>개의</a:t>
            </a:r>
            <a:r>
              <a:rPr lang="en-US" dirty="0"/>
              <a:t> </a:t>
            </a:r>
            <a:r>
              <a:rPr lang="en-US" dirty="0" err="1"/>
              <a:t>범주로</a:t>
            </a:r>
            <a:r>
              <a:rPr lang="en-US" dirty="0"/>
              <a:t> </a:t>
            </a:r>
            <a:r>
              <a:rPr lang="en-US" dirty="0" err="1"/>
              <a:t>분류된</a:t>
            </a:r>
            <a:r>
              <a:rPr lang="en-US" dirty="0"/>
              <a:t> </a:t>
            </a:r>
            <a:r>
              <a:rPr lang="en-US" dirty="0" err="1"/>
              <a:t>수백만</a:t>
            </a:r>
            <a:r>
              <a:rPr lang="en-US" dirty="0"/>
              <a:t> </a:t>
            </a:r>
            <a:r>
              <a:rPr lang="en-US" dirty="0" err="1"/>
              <a:t>장의</a:t>
            </a:r>
            <a:r>
              <a:rPr lang="en-US" dirty="0"/>
              <a:t> </a:t>
            </a:r>
            <a:r>
              <a:rPr lang="en-US" dirty="0" err="1"/>
              <a:t>사진으로</a:t>
            </a:r>
            <a:r>
              <a:rPr lang="en-US" dirty="0"/>
              <a:t> </a:t>
            </a:r>
            <a:r>
              <a:rPr lang="en-US" dirty="0" err="1"/>
              <a:t>이루어진</a:t>
            </a:r>
            <a:r>
              <a:rPr lang="en-US" dirty="0"/>
              <a:t> </a:t>
            </a:r>
            <a:r>
              <a:rPr lang="en-US" dirty="0" err="1"/>
              <a:t>데이터베이스입니다</a:t>
            </a:r>
            <a:r>
              <a:rPr lang="en-US" dirty="0"/>
              <a:t>. </a:t>
            </a:r>
          </a:p>
          <a:p>
            <a:r>
              <a:rPr lang="en-US" dirty="0" err="1"/>
              <a:t>최근에는</a:t>
            </a:r>
            <a:r>
              <a:rPr lang="en-US" dirty="0"/>
              <a:t> </a:t>
            </a:r>
            <a:r>
              <a:rPr lang="en-US" dirty="0" err="1"/>
              <a:t>이러한</a:t>
            </a:r>
            <a:r>
              <a:rPr lang="en-US" dirty="0"/>
              <a:t> </a:t>
            </a:r>
            <a:r>
              <a:rPr lang="en-US" dirty="0" err="1"/>
              <a:t>물체</a:t>
            </a:r>
            <a:r>
              <a:rPr lang="en-US" dirty="0"/>
              <a:t> </a:t>
            </a:r>
            <a:r>
              <a:rPr lang="en-US" dirty="0" err="1"/>
              <a:t>검출</a:t>
            </a:r>
            <a:r>
              <a:rPr lang="en-US" dirty="0"/>
              <a:t> </a:t>
            </a:r>
            <a:r>
              <a:rPr lang="en-US" dirty="0" err="1"/>
              <a:t>모델이</a:t>
            </a:r>
            <a:r>
              <a:rPr lang="en-US" dirty="0"/>
              <a:t> 95%가 </a:t>
            </a:r>
            <a:r>
              <a:rPr lang="en-US" dirty="0" err="1"/>
              <a:t>넘는</a:t>
            </a:r>
            <a:r>
              <a:rPr lang="en-US" dirty="0"/>
              <a:t> </a:t>
            </a:r>
            <a:r>
              <a:rPr lang="en-US" dirty="0" err="1"/>
              <a:t>정확도로</a:t>
            </a:r>
            <a:r>
              <a:rPr lang="en-US" dirty="0"/>
              <a:t> </a:t>
            </a:r>
            <a:r>
              <a:rPr lang="en-US" dirty="0" err="1"/>
              <a:t>인간의</a:t>
            </a:r>
            <a:r>
              <a:rPr lang="en-US" dirty="0"/>
              <a:t> </a:t>
            </a:r>
            <a:r>
              <a:rPr lang="en-US" dirty="0" err="1"/>
              <a:t>능력을</a:t>
            </a:r>
            <a:r>
              <a:rPr lang="en-US" dirty="0"/>
              <a:t> </a:t>
            </a:r>
            <a:r>
              <a:rPr lang="en-US" dirty="0" err="1"/>
              <a:t>능가하고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VGG16 </a:t>
            </a:r>
            <a:r>
              <a:rPr lang="en-US" dirty="0" err="1"/>
              <a:t>논문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https://arxiv.org/abs/1409.1556</a:t>
            </a:r>
            <a:endParaRPr lang="en-US" dirty="0"/>
          </a:p>
          <a:p>
            <a:r>
              <a:rPr lang="en-US" b="0" dirty="0"/>
              <a:t>ImageNet: </a:t>
            </a:r>
            <a:r>
              <a:rPr lang="en-US" dirty="0">
                <a:hlinkClick r:id="rId4"/>
              </a:rPr>
              <a:t>http://www.image-net.org/</a:t>
            </a:r>
            <a:endParaRPr lang="en-US" dirty="0"/>
          </a:p>
          <a:p>
            <a:r>
              <a:rPr lang="en-US" b="0" dirty="0"/>
              <a:t>ImageNet </a:t>
            </a:r>
            <a:r>
              <a:rPr lang="en-US" b="0" dirty="0" err="1"/>
              <a:t>트리</a:t>
            </a:r>
            <a:r>
              <a:rPr lang="en-US" b="0" dirty="0"/>
              <a:t> </a:t>
            </a:r>
            <a:r>
              <a:rPr lang="en-US" b="0" dirty="0" err="1"/>
              <a:t>바로</a:t>
            </a:r>
            <a:r>
              <a:rPr lang="en-US" b="0" dirty="0"/>
              <a:t> </a:t>
            </a:r>
            <a:r>
              <a:rPr lang="en-US" b="0" dirty="0" err="1"/>
              <a:t>이동</a:t>
            </a:r>
            <a:r>
              <a:rPr lang="en-US" b="0" dirty="0"/>
              <a:t>: </a:t>
            </a:r>
            <a:r>
              <a:rPr lang="en-US" dirty="0">
                <a:hlinkClick r:id="rId5"/>
              </a:rPr>
              <a:t>http://imagenet.stanford.edu/synset?wnid=n03769722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60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이 </a:t>
            </a:r>
            <a:r>
              <a:rPr lang="en-US" dirty="0" err="1"/>
              <a:t>모델을</a:t>
            </a:r>
            <a:r>
              <a:rPr lang="en-US" dirty="0"/>
              <a:t> </a:t>
            </a:r>
            <a:r>
              <a:rPr lang="en-US" dirty="0" err="1"/>
              <a:t>어떻게</a:t>
            </a:r>
            <a:r>
              <a:rPr lang="en-US" dirty="0"/>
              <a:t> 더 잘 </a:t>
            </a:r>
            <a:r>
              <a:rPr lang="en-US" dirty="0" err="1"/>
              <a:t>활용하여</a:t>
            </a:r>
            <a:r>
              <a:rPr lang="en-US" dirty="0"/>
              <a:t> </a:t>
            </a:r>
            <a:r>
              <a:rPr lang="ko-KR" altLang="en-US" dirty="0"/>
              <a:t>강아지 분류기를 만들 수 있을까요</a:t>
            </a:r>
            <a:r>
              <a:rPr lang="en-US" altLang="ko-KR" dirty="0"/>
              <a:t>? (‘</a:t>
            </a:r>
            <a:r>
              <a:rPr lang="ko-KR" altLang="en-US" dirty="0"/>
              <a:t>강아지 </a:t>
            </a:r>
            <a:r>
              <a:rPr lang="en-US" altLang="ko-KR" dirty="0"/>
              <a:t>vs </a:t>
            </a:r>
            <a:r>
              <a:rPr lang="ko-KR" altLang="en-US" dirty="0"/>
              <a:t>그 외 모든 것</a:t>
            </a:r>
            <a:r>
              <a:rPr lang="en-US" altLang="ko-KR" dirty="0"/>
              <a:t>’</a:t>
            </a:r>
            <a:r>
              <a:rPr lang="ko-KR" altLang="en-US" dirty="0"/>
              <a:t>에 대한 이진분류</a:t>
            </a:r>
            <a:r>
              <a:rPr lang="en-US" altLang="ko-KR" dirty="0"/>
              <a:t>)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ImageNet에는</a:t>
            </a:r>
            <a:r>
              <a:rPr lang="en-US" dirty="0"/>
              <a:t> </a:t>
            </a:r>
            <a:r>
              <a:rPr lang="en-US" dirty="0" err="1"/>
              <a:t>동물의</a:t>
            </a:r>
            <a:r>
              <a:rPr lang="en-US" dirty="0"/>
              <a:t> </a:t>
            </a:r>
            <a:r>
              <a:rPr lang="en-US" dirty="0" err="1"/>
              <a:t>사진이</a:t>
            </a:r>
            <a:r>
              <a:rPr lang="en-US" dirty="0"/>
              <a:t> </a:t>
            </a:r>
            <a:r>
              <a:rPr lang="en-US" dirty="0" err="1"/>
              <a:t>많으므로</a:t>
            </a:r>
            <a:r>
              <a:rPr lang="en-US" dirty="0"/>
              <a:t> </a:t>
            </a:r>
            <a:r>
              <a:rPr lang="en-US" dirty="0" err="1"/>
              <a:t>이러한</a:t>
            </a:r>
            <a:r>
              <a:rPr lang="en-US" dirty="0"/>
              <a:t> </a:t>
            </a:r>
            <a:r>
              <a:rPr lang="en-US" dirty="0" err="1"/>
              <a:t>사진을</a:t>
            </a:r>
            <a:r>
              <a:rPr lang="en-US" dirty="0"/>
              <a:t> </a:t>
            </a:r>
            <a:r>
              <a:rPr lang="en-US" dirty="0" err="1"/>
              <a:t>사용하여</a:t>
            </a:r>
            <a:r>
              <a:rPr lang="en-US" dirty="0"/>
              <a:t> </a:t>
            </a:r>
            <a:r>
              <a:rPr lang="ko-KR" altLang="en-US" dirty="0"/>
              <a:t>강아지만을 </a:t>
            </a:r>
            <a:r>
              <a:rPr lang="en-US" dirty="0" err="1"/>
              <a:t>인식하고</a:t>
            </a:r>
            <a:r>
              <a:rPr lang="en-US" dirty="0"/>
              <a:t> </a:t>
            </a:r>
            <a:r>
              <a:rPr lang="en-US" dirty="0" err="1"/>
              <a:t>다른</a:t>
            </a:r>
            <a:r>
              <a:rPr lang="en-US" dirty="0"/>
              <a:t> </a:t>
            </a:r>
            <a:r>
              <a:rPr lang="en-US" dirty="0" err="1"/>
              <a:t>모든</a:t>
            </a:r>
            <a:r>
              <a:rPr lang="en-US" dirty="0"/>
              <a:t> </a:t>
            </a:r>
            <a:r>
              <a:rPr lang="en-US" dirty="0" err="1"/>
              <a:t>동물들</a:t>
            </a:r>
            <a:r>
              <a:rPr lang="ko-KR" altLang="en-US" dirty="0"/>
              <a:t>의 </a:t>
            </a:r>
            <a:r>
              <a:rPr lang="en-US" dirty="0" err="1"/>
              <a:t>출입을</a:t>
            </a:r>
            <a:r>
              <a:rPr lang="en-US" dirty="0"/>
              <a:t> </a:t>
            </a:r>
            <a:r>
              <a:rPr lang="en-US" dirty="0" err="1"/>
              <a:t>막겠습니다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6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29699"/>
            <a:ext cx="10972800" cy="5942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FFCD0-CFA5-4BC7-BCE6-3E92554098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740" y="2648250"/>
            <a:ext cx="2015928" cy="706351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20850" y="1787097"/>
            <a:ext cx="870070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2" y="839286"/>
            <a:ext cx="8739340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3CF5E6-4F92-46E0-8DC2-62095040401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9ABDF-4D75-49CA-83AC-B3309B79A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E186C6-9892-4B49-86F3-D3AE54301309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92F76-2157-4482-88C8-AE386F9B730D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58000"/>
                </a:schemeClr>
              </a:gs>
              <a:gs pos="58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20850" y="1787097"/>
            <a:ext cx="870070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2" y="839286"/>
            <a:ext cx="8739340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59" y="2527241"/>
            <a:ext cx="1626671" cy="3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45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7468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4143844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3966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3998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852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29699"/>
            <a:ext cx="10972800" cy="5942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85E20E-9E0B-4DBA-ADE0-F4952632A5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37" y="3902417"/>
            <a:ext cx="3232858" cy="1132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3ACD0-451D-4ABB-8870-656D424348FF}"/>
              </a:ext>
            </a:extLst>
          </p:cNvPr>
          <p:cNvSpPr txBox="1"/>
          <p:nvPr userDrawn="1"/>
        </p:nvSpPr>
        <p:spPr>
          <a:xfrm>
            <a:off x="481641" y="5310989"/>
            <a:ext cx="2512291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4254789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7293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1"/>
            <a:ext cx="4945063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0" y="2111661"/>
            <a:ext cx="4945062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8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88670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00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428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9957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869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4"/>
            <a:ext cx="9976104" cy="52546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5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38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0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897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41613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6001" y="722069"/>
            <a:ext cx="7773366" cy="2287288"/>
          </a:xfrm>
        </p:spPr>
        <p:txBody>
          <a:bodyPr bIns="0" anchor="b">
            <a:normAutofit/>
          </a:bodyPr>
          <a:lstStyle>
            <a:lvl1pPr algn="l">
              <a:defRPr sz="59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6002" y="3178084"/>
            <a:ext cx="7773365" cy="879859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20" b="0" cap="all" baseline="0">
                <a:solidFill>
                  <a:schemeClr val="tx1"/>
                </a:solidFill>
              </a:defRPr>
            </a:lvl1pPr>
            <a:lvl2pPr marL="411480" indent="0" algn="ctr">
              <a:buNone/>
              <a:defRPr sz="162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4850" y="296377"/>
            <a:ext cx="4476524" cy="2782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3898" y="719076"/>
            <a:ext cx="729917" cy="45322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176002" y="3175688"/>
            <a:ext cx="777336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878477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308506" y="1662379"/>
            <a:ext cx="864677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206162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8815" y="1580517"/>
            <a:ext cx="7778839" cy="1699155"/>
          </a:xfrm>
        </p:spPr>
        <p:txBody>
          <a:bodyPr anchor="b">
            <a:normAutofit/>
          </a:bodyPr>
          <a:lstStyle>
            <a:lvl1pPr algn="l">
              <a:defRPr sz="3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8815" y="3425576"/>
            <a:ext cx="7767401" cy="911636"/>
          </a:xfrm>
        </p:spPr>
        <p:txBody>
          <a:bodyPr tIns="91440">
            <a:normAutofit/>
          </a:bodyPr>
          <a:lstStyle>
            <a:lvl1pPr marL="0" indent="0" algn="l">
              <a:buNone/>
              <a:defRPr sz="1620">
                <a:solidFill>
                  <a:schemeClr val="tx1"/>
                </a:solidFill>
              </a:defRPr>
            </a:lvl1pPr>
            <a:lvl2pPr marL="41148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08815" y="3424487"/>
            <a:ext cx="776740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88049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296" y="724400"/>
            <a:ext cx="8645072" cy="953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2598" y="1809790"/>
            <a:ext cx="4180637" cy="31037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72394" y="1815609"/>
            <a:ext cx="4180637" cy="3097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308506" y="1662379"/>
            <a:ext cx="864677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785944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472" y="723747"/>
            <a:ext cx="8646895" cy="9506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2472" y="1817594"/>
            <a:ext cx="4180637" cy="72174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980" b="0" cap="all" baseline="0">
                <a:solidFill>
                  <a:schemeClr val="accent1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2472" y="2541843"/>
            <a:ext cx="4180637" cy="2380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71126" y="1820703"/>
            <a:ext cx="4180637" cy="72201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980" b="0" cap="all" baseline="0">
                <a:solidFill>
                  <a:schemeClr val="accent1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71126" y="2539342"/>
            <a:ext cx="4180637" cy="23736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308506" y="1662379"/>
            <a:ext cx="864677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529465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308506" y="1662379"/>
            <a:ext cx="864677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A34F37B-3DDD-4163-901A-E0BA247B64D2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5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408743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0204" y="719076"/>
            <a:ext cx="2945789" cy="2022405"/>
          </a:xfrm>
        </p:spPr>
        <p:txBody>
          <a:bodyPr anchor="b">
            <a:normAutofit/>
          </a:bodyPr>
          <a:lstStyle>
            <a:lvl1pPr algn="l">
              <a:defRPr sz="21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9343" y="719077"/>
            <a:ext cx="5411223" cy="419294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0204" y="2884942"/>
            <a:ext cx="2947512" cy="2023363"/>
          </a:xfrm>
        </p:spPr>
        <p:txBody>
          <a:bodyPr/>
          <a:lstStyle>
            <a:lvl1pPr marL="0" indent="0" algn="l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303452" y="2884942"/>
            <a:ext cx="29425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152225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729649" y="433953"/>
            <a:ext cx="3667080" cy="463419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086" y="1016562"/>
            <a:ext cx="4979095" cy="1647526"/>
          </a:xfrm>
        </p:spPr>
        <p:txBody>
          <a:bodyPr anchor="b">
            <a:normAutofit/>
          </a:bodyPr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11951" y="1010288"/>
            <a:ext cx="2512054" cy="3479694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5296" y="2831393"/>
            <a:ext cx="4971964" cy="1803368"/>
          </a:xfrm>
        </p:spPr>
        <p:txBody>
          <a:bodyPr>
            <a:normAutofit/>
          </a:bodyPr>
          <a:lstStyle>
            <a:lvl1pPr marL="0" indent="0" algn="l">
              <a:buNone/>
              <a:defRPr sz="162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02644" y="4922871"/>
            <a:ext cx="4974616" cy="288111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02644" y="286776"/>
            <a:ext cx="4986904" cy="2888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302644" y="2829245"/>
            <a:ext cx="497461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97200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308506" y="1662379"/>
            <a:ext cx="864677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845756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95200" y="719076"/>
            <a:ext cx="1454168" cy="419390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0205" y="719076"/>
            <a:ext cx="7045947" cy="4193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8495200" y="719076"/>
            <a:ext cx="0" cy="419390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039210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2748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  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49" y="1896465"/>
            <a:ext cx="1601595" cy="1298628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4974336"/>
            <a:ext cx="5815584" cy="286232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4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</p:nvPr>
        </p:nvSpPr>
        <p:spPr>
          <a:xfrm>
            <a:off x="685800" y="4023360"/>
            <a:ext cx="5815584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87DABAD-3709-40C3-9EFD-BF1A6B6A20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401" r="-3502"/>
          <a:stretch/>
        </p:blipFill>
        <p:spPr>
          <a:xfrm>
            <a:off x="1996931" y="1981572"/>
            <a:ext cx="2011680" cy="110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9775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  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  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525" y="4416800"/>
            <a:ext cx="1601595" cy="129862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DA9BB0-5ECC-460A-9E7D-23BD2DACD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401" r="-3502"/>
          <a:stretch/>
        </p:blipFill>
        <p:spPr>
          <a:xfrm>
            <a:off x="8732027" y="4513850"/>
            <a:ext cx="2011680" cy="11045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396024-7D8C-43DA-AFE1-92AD9F7C6F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29699"/>
            <a:ext cx="10972800" cy="59425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BE8603-4003-4323-8DC6-477159757BA4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883699-4F99-419C-A428-A31504CDEE3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37" y="3902417"/>
            <a:ext cx="3232858" cy="1132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AFCC1C-572A-4BF0-A2EA-86B23AFDB081}"/>
              </a:ext>
            </a:extLst>
          </p:cNvPr>
          <p:cNvSpPr txBox="1"/>
          <p:nvPr userDrawn="1"/>
        </p:nvSpPr>
        <p:spPr>
          <a:xfrm>
            <a:off x="481641" y="5310989"/>
            <a:ext cx="2512291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19342956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43083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accent4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8438171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456069372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62388" cy="3547957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1640286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936B0C-8F2F-4EF4-AB7E-78B23DDEA49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837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0" y="1798590"/>
            <a:ext cx="5440680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480" y="2916936"/>
            <a:ext cx="5431536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0" y="2368296"/>
            <a:ext cx="5440680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002015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  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CCC24C-ED7E-414F-9E23-06D696E2C7C2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840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/>
        </p:nvSpPr>
        <p:spPr>
          <a:xfrm>
            <a:off x="0" y="0"/>
            <a:ext cx="10727473" cy="5650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E231FB-34DA-47CC-85F9-C9E6C55FF514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149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anchor="b"/>
          <a:lstStyle>
            <a:lvl1pPr algn="ctr"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93824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22111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/>
        </p:nvGrpSpPr>
        <p:grpSpPr>
          <a:xfrm>
            <a:off x="-1327308" y="-404866"/>
            <a:ext cx="13626669" cy="6983326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072" y="3767328"/>
            <a:ext cx="7461504" cy="590931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62072" y="4361688"/>
            <a:ext cx="74615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7426443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346268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0972800" cy="559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90213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0972800" cy="5705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64922C-5D9B-400C-8CF7-5E91D42E05EB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308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  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87133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1_Title, Subtitle,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516750" y="2103036"/>
            <a:ext cx="9976104" cy="3596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—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—"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10268141" y="5699821"/>
            <a:ext cx="6585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8165601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 flipV="1">
            <a:off x="0" y="229699"/>
            <a:ext cx="10972800" cy="5942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FFCD0-CFA5-4BC7-BCE6-3E92554098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740" y="2648250"/>
            <a:ext cx="2015928" cy="706351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20850" y="1787097"/>
            <a:ext cx="870070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2" y="839286"/>
            <a:ext cx="8739340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40947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764AE4-97B7-4C45-A0D0-BEE3BA17B70F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46E4A-4011-49A2-955F-F689C05DCB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E1DF3-9BB4-4DC8-8A61-394EC1805CC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87F1F-4ACA-4D48-ACDC-152646CBD130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70476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 preserve="1">
  <p:cSld name="Title, Subtitle, and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98347" y="661227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—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—"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2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86922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 preserve="1">
  <p:cSld name="Closing Slid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7" b="-229"/>
          <a:stretch/>
        </p:blipFill>
        <p:spPr>
          <a:xfrm>
            <a:off x="1" y="0"/>
            <a:ext cx="10972800" cy="59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 rot="10800000" flipH="1">
            <a:off x="1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509"/>
                </a:srgbClr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338" y="3902418"/>
            <a:ext cx="3232856" cy="113274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481641" y="5310989"/>
            <a:ext cx="253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Trebuchet MS"/>
              <a:buNone/>
            </a:pPr>
            <a:r>
              <a:rPr lang="en-US"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www.nvidia.com/dli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2261819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 preserve="1">
  <p:cSld name="Title, Subtitle, and Content with CONFIDENTIAL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498347" y="661227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2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Google Shape;100;p18"/>
          <p:cNvSpPr/>
          <p:nvPr/>
        </p:nvSpPr>
        <p:spPr>
          <a:xfrm>
            <a:off x="7049728" y="5781718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Font typeface="Trebuchet MS"/>
              <a:buNone/>
            </a:pPr>
            <a:r>
              <a:rPr lang="en-US" sz="8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27962028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 preserve="1">
  <p:cSld name="Content with Photograph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1" y="1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498347" y="633527"/>
            <a:ext cx="59223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512064" y="2103034"/>
            <a:ext cx="5905800" cy="3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5922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8" y="5785420"/>
            <a:ext cx="580800" cy="20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9762253" y="5831285"/>
            <a:ext cx="3210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10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35691800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1" y="1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498347" y="661227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8" y="5785420"/>
            <a:ext cx="580800" cy="20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9762253" y="5831285"/>
            <a:ext cx="3210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10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8202600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 preserve="1">
  <p:cSld name="Video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/>
          <p:nvPr/>
        </p:nvSpPr>
        <p:spPr>
          <a:xfrm>
            <a:off x="1" y="1"/>
            <a:ext cx="10972799" cy="57219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1553496" y="5352632"/>
            <a:ext cx="786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None/>
              <a:defRPr sz="2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3271" y="5142126"/>
            <a:ext cx="7546260" cy="1040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89117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preserve="1">
  <p:cSld name="Agenda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/>
          <p:nvPr/>
        </p:nvSpPr>
        <p:spPr>
          <a:xfrm>
            <a:off x="1" y="1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8" y="5785420"/>
            <a:ext cx="580800" cy="20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9762253" y="5831285"/>
            <a:ext cx="3210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10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159869183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preserve="1">
  <p:cSld name="DEMO Placeholder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/>
          <p:nvPr/>
        </p:nvSpPr>
        <p:spPr>
          <a:xfrm>
            <a:off x="1" y="1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498347" y="5169474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665806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and Segue" preserve="1">
  <p:cSld name="Quote and Segu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/>
          <p:nvPr/>
        </p:nvSpPr>
        <p:spPr>
          <a:xfrm>
            <a:off x="1" y="1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675" b="-5541"/>
          <a:stretch/>
        </p:blipFill>
        <p:spPr>
          <a:xfrm rot="10800000" flipH="1">
            <a:off x="1" y="2"/>
            <a:ext cx="10972799" cy="617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1" y="1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4"/>
          <p:cNvSpPr/>
          <p:nvPr/>
        </p:nvSpPr>
        <p:spPr>
          <a:xfrm>
            <a:off x="1" y="1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411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27330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ote and Segue" preserve="1">
  <p:cSld name="1_Quote and Segu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/>
          <p:nvPr/>
        </p:nvSpPr>
        <p:spPr>
          <a:xfrm>
            <a:off x="1" y="1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069" b="-11668"/>
          <a:stretch/>
        </p:blipFill>
        <p:spPr>
          <a:xfrm flipH="1">
            <a:off x="1" y="1"/>
            <a:ext cx="10972799" cy="617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/>
          <p:nvPr/>
        </p:nvSpPr>
        <p:spPr>
          <a:xfrm rot="10800000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40000">
                <a:schemeClr val="lt1"/>
              </a:gs>
              <a:gs pos="100000">
                <a:srgbClr val="FFFFFF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5"/>
          <p:cNvSpPr/>
          <p:nvPr/>
        </p:nvSpPr>
        <p:spPr>
          <a:xfrm rot="10800000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29411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37714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99744" y="653531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body" idx="1"/>
          </p:nvPr>
        </p:nvSpPr>
        <p:spPr>
          <a:xfrm>
            <a:off x="517403" y="2002367"/>
            <a:ext cx="9948900" cy="3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330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6pPr>
            <a:lvl7pPr marL="3200400" lvl="6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7pPr>
            <a:lvl8pPr marL="3657600" lvl="7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8pPr>
            <a:lvl9pPr marL="4114800" lvl="8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7" name="Google Shape;137;p2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2700000" cy="2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700000" cy="2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700000" cy="2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88977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 - Images" preserve="1">
  <p:cSld name="12_Title Slide - Image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>
            <a:off x="0" y="0"/>
            <a:ext cx="10972800" cy="594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 rot="10800000" flipH="1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509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490973" y="4612301"/>
            <a:ext cx="60571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490973" y="3434608"/>
            <a:ext cx="6057133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583337" y="4490990"/>
            <a:ext cx="5456769" cy="0"/>
          </a:xfrm>
          <a:prstGeom prst="straightConnector1">
            <a:avLst/>
          </a:pr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" name="Google Shape;19;p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337" y="483260"/>
            <a:ext cx="2284591" cy="8004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5042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Green" preserve="1">
  <p:cSld name="Transition - Gree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680" b="-5537"/>
          <a:stretch/>
        </p:blipFill>
        <p:spPr>
          <a:xfrm rot="10800000" flipH="1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411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03722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 preserve="1">
  <p:cSld name="Title, Subtitle,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—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—"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921778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- NO LOGO &amp; PAGE NUMBER" preserve="1">
  <p:cSld name="Title, Subtitle, and Content - NO LOGO &amp; PAGE NUMB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oogle Shape;78;p14">
            <a:extLst>
              <a:ext uri="{FF2B5EF4-FFF2-40B4-BE49-F238E27FC236}">
                <a16:creationId xmlns:a16="http://schemas.microsoft.com/office/drawing/2014/main" id="{496D5249-0994-491D-81F3-2799C9D8E20D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7" y="5785420"/>
            <a:ext cx="580686" cy="2063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9;p14">
            <a:extLst>
              <a:ext uri="{FF2B5EF4-FFF2-40B4-BE49-F238E27FC236}">
                <a16:creationId xmlns:a16="http://schemas.microsoft.com/office/drawing/2014/main" id="{F2A57630-6538-4213-B46C-9640641493D0}"/>
              </a:ext>
            </a:extLst>
          </p:cNvPr>
          <p:cNvSpPr txBox="1"/>
          <p:nvPr/>
        </p:nvSpPr>
        <p:spPr>
          <a:xfrm>
            <a:off x="9762253" y="5831285"/>
            <a:ext cx="3210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10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346289433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 preserve="1">
  <p:cSld name="Closing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>
            <a:off x="0" y="0"/>
            <a:ext cx="10972800" cy="5942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/>
          <p:nvPr/>
        </p:nvSpPr>
        <p:spPr>
          <a:xfrm rot="10800000" flipH="1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509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337" y="3902417"/>
            <a:ext cx="3232858" cy="1132744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/>
        </p:nvSpPr>
        <p:spPr>
          <a:xfrm>
            <a:off x="481651" y="5158600"/>
            <a:ext cx="27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www.nvidia.com/dli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25721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 preserve="1">
  <p:cSld name="Title, Subtitle, and Content with CONFIDENTIAL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7"/>
          <p:cNvSpPr/>
          <p:nvPr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lang="en-US" sz="8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565610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Two Content" preserve="1">
  <p:cSld name="Title, Subtitle, and Two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498348" y="2111661"/>
            <a:ext cx="4945063" cy="369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5529390" y="2111661"/>
            <a:ext cx="4945062" cy="369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3"/>
          </p:nvPr>
        </p:nvSpPr>
        <p:spPr>
          <a:xfrm>
            <a:off x="498348" y="1180568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10268141" y="5699821"/>
            <a:ext cx="6585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71068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 preserve="1">
  <p:cSld name="Video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60" name="Google Shape;60;p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3271" y="5142126"/>
            <a:ext cx="7546258" cy="10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8;p14">
            <a:extLst>
              <a:ext uri="{FF2B5EF4-FFF2-40B4-BE49-F238E27FC236}">
                <a16:creationId xmlns:a16="http://schemas.microsoft.com/office/drawing/2014/main" id="{722B69C8-508F-4D8D-A772-E096FC74E731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7" y="5785420"/>
            <a:ext cx="580686" cy="206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9;p14">
            <a:extLst>
              <a:ext uri="{FF2B5EF4-FFF2-40B4-BE49-F238E27FC236}">
                <a16:creationId xmlns:a16="http://schemas.microsoft.com/office/drawing/2014/main" id="{94999CF4-3895-49ED-9ED5-9C70F89C59C6}"/>
              </a:ext>
            </a:extLst>
          </p:cNvPr>
          <p:cNvSpPr txBox="1"/>
          <p:nvPr/>
        </p:nvSpPr>
        <p:spPr>
          <a:xfrm>
            <a:off x="9762253" y="5831285"/>
            <a:ext cx="3210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10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292520315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preserve="1">
  <p:cSld name="DEMO Placehol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" name="Google Shape;78;p14">
            <a:extLst>
              <a:ext uri="{FF2B5EF4-FFF2-40B4-BE49-F238E27FC236}">
                <a16:creationId xmlns:a16="http://schemas.microsoft.com/office/drawing/2014/main" id="{07B80B36-1082-4A2B-AC98-80CA016F3CEB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7" y="5785420"/>
            <a:ext cx="580686" cy="2063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14">
            <a:extLst>
              <a:ext uri="{FF2B5EF4-FFF2-40B4-BE49-F238E27FC236}">
                <a16:creationId xmlns:a16="http://schemas.microsoft.com/office/drawing/2014/main" id="{313C6A65-4A4B-45E1-BBB3-7538FF56FC82}"/>
              </a:ext>
            </a:extLst>
          </p:cNvPr>
          <p:cNvSpPr txBox="1"/>
          <p:nvPr/>
        </p:nvSpPr>
        <p:spPr>
          <a:xfrm>
            <a:off x="9762253" y="5831285"/>
            <a:ext cx="3210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10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388037293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preserve="1">
  <p:cSld name="Agenda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78;p14">
            <a:extLst>
              <a:ext uri="{FF2B5EF4-FFF2-40B4-BE49-F238E27FC236}">
                <a16:creationId xmlns:a16="http://schemas.microsoft.com/office/drawing/2014/main" id="{BB4B2EC2-0304-4EEE-993C-3406A0DDC2C7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7" y="5785420"/>
            <a:ext cx="580686" cy="2063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9;p14">
            <a:extLst>
              <a:ext uri="{FF2B5EF4-FFF2-40B4-BE49-F238E27FC236}">
                <a16:creationId xmlns:a16="http://schemas.microsoft.com/office/drawing/2014/main" id="{321A5EDB-35FE-4B84-881B-48331D08B2A9}"/>
              </a:ext>
            </a:extLst>
          </p:cNvPr>
          <p:cNvSpPr txBox="1"/>
          <p:nvPr/>
        </p:nvSpPr>
        <p:spPr>
          <a:xfrm>
            <a:off x="9762253" y="5831285"/>
            <a:ext cx="3210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10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94077346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 preserve="1">
  <p:cSld name="Title, Subtitle, Content - NO LOGO &amp; PAGE 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▪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▪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0818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764AE4-97B7-4C45-A0D0-BEE3BA17B70F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46E4A-4011-49A2-955F-F689C05DCB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E1DF3-9BB4-4DC8-8A61-394EC1805CC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87F1F-4ACA-4D48-ACDC-152646CBD130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Title only" preserve="1">
  <p:cSld name="Bullet_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525319" y="409580"/>
            <a:ext cx="100146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408428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  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49" y="1896465"/>
            <a:ext cx="1601595" cy="1298628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4974336"/>
            <a:ext cx="5815584" cy="286232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4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</p:nvPr>
        </p:nvSpPr>
        <p:spPr>
          <a:xfrm>
            <a:off x="685800" y="4023360"/>
            <a:ext cx="5815584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87DABAD-3709-40C3-9EFD-BF1A6B6A20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401" r="-3502"/>
          <a:stretch/>
        </p:blipFill>
        <p:spPr>
          <a:xfrm>
            <a:off x="1996931" y="1981572"/>
            <a:ext cx="2011680" cy="110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4581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  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  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525" y="4416800"/>
            <a:ext cx="1601595" cy="129862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DA9BB0-5ECC-460A-9E7D-23BD2DACD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401" r="-3502"/>
          <a:stretch/>
        </p:blipFill>
        <p:spPr>
          <a:xfrm>
            <a:off x="8732027" y="4513850"/>
            <a:ext cx="2011680" cy="110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097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434548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accent4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4145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90011264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62388" cy="3547957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525872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992477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0" y="1798590"/>
            <a:ext cx="5440680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480" y="2916936"/>
            <a:ext cx="5431536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0" y="2368296"/>
            <a:ext cx="5440680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06452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  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4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1"/>
            <a:ext cx="4945063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0" y="2111661"/>
            <a:ext cx="4945062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8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97101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/>
        </p:nvSpPr>
        <p:spPr>
          <a:xfrm>
            <a:off x="0" y="0"/>
            <a:ext cx="10727473" cy="5650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740296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anchor="b"/>
          <a:lstStyle>
            <a:lvl1pPr algn="ctr"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18060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/>
        </p:nvGrpSpPr>
        <p:grpSpPr>
          <a:xfrm>
            <a:off x="-1327308" y="-404866"/>
            <a:ext cx="13626669" cy="6983326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072" y="3767328"/>
            <a:ext cx="7461504" cy="590931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62072" y="4361688"/>
            <a:ext cx="74615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034144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1444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0972800" cy="5597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35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0972800" cy="5705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94718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  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6559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1_Title, Subtitle,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516750" y="2103036"/>
            <a:ext cx="9976104" cy="3596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—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—"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10268141" y="5699821"/>
            <a:ext cx="6585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9382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10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1.pn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image" Target="../media/image1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마스터 제목 스타일을 편집하려면 클릭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마스터 텍스트 스타일을 편집하려면 클릭</a:t>
            </a:r>
          </a:p>
          <a:p>
            <a:pPr lvl="1"/>
            <a:r>
              <a:rPr lang="en-US"/>
              <a:t>레벨 2</a:t>
            </a:r>
          </a:p>
          <a:p>
            <a:pPr lvl="2"/>
            <a:r>
              <a:rPr lang="en-US"/>
              <a:t>레벨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69214B-99AB-46ED-9864-662329C3618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0818" y="5785419"/>
            <a:ext cx="580688" cy="20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896" r:id="rId3"/>
    <p:sldLayoutId id="2147483971" r:id="rId4"/>
    <p:sldLayoutId id="2147483917" r:id="rId5"/>
    <p:sldLayoutId id="2147483969" r:id="rId6"/>
    <p:sldLayoutId id="2147483919" r:id="rId7"/>
    <p:sldLayoutId id="2147483954" r:id="rId8"/>
    <p:sldLayoutId id="2147483897" r:id="rId9"/>
    <p:sldLayoutId id="2147483898" r:id="rId10"/>
    <p:sldLayoutId id="2147483926" r:id="rId11"/>
    <p:sldLayoutId id="2147483899" r:id="rId12"/>
    <p:sldLayoutId id="2147483901" r:id="rId13"/>
  </p:sldLayoutIdLs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마스터 제목 스타일을 편집하려면 클릭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마스터 텍스트 스타일을 편집하려면 클릭</a:t>
            </a:r>
          </a:p>
          <a:p>
            <a:pPr lvl="1"/>
            <a:r>
              <a:rPr lang="en-US"/>
              <a:t>레벨 2</a:t>
            </a:r>
          </a:p>
          <a:p>
            <a:pPr lvl="2"/>
            <a:r>
              <a:rPr lang="en-US"/>
              <a:t>레벨 3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50" cap="none" baseline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050" cap="non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53706" y="5866413"/>
            <a:ext cx="583502" cy="107781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345384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</p:sldLayoutIdLs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817529"/>
            <a:ext cx="10972800" cy="3695347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5513832"/>
            <a:ext cx="10972800" cy="66865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421" y="724067"/>
            <a:ext cx="8642948" cy="9443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마스터 제목 스타일을 편집하려면 클릭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421" y="1814159"/>
            <a:ext cx="8642948" cy="3105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마스터 텍스트 스타일을 편집하려면 클릭</a:t>
            </a:r>
          </a:p>
          <a:p>
            <a:pPr lvl="1"/>
            <a:r>
              <a:rPr lang="en-US"/>
              <a:t>레벨 2</a:t>
            </a:r>
          </a:p>
          <a:p>
            <a:pPr lvl="2"/>
            <a:r>
              <a:rPr lang="en-US"/>
              <a:t>레벨 3</a:t>
            </a:r>
          </a:p>
          <a:p>
            <a:pPr lvl="3"/>
            <a:r>
              <a:rPr lang="en-US"/>
              <a:t>레벨 4</a:t>
            </a:r>
          </a:p>
          <a:p>
            <a:pPr lvl="4"/>
            <a:r>
              <a:rPr lang="en-US"/>
              <a:t>레벨 5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8724" y="297333"/>
            <a:ext cx="3150644" cy="2782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06421" y="296377"/>
            <a:ext cx="5344952" cy="2782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55" y="719076"/>
            <a:ext cx="729917" cy="4532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52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515572"/>
            <a:ext cx="109728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3A6700-3A26-40EC-BA5C-71EB32A3174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0818" y="5785419"/>
            <a:ext cx="580688" cy="20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2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</p:sldLayoutIdLst>
  <p:hf hdr="0" ftr="0" dt="0"/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288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120000"/>
        </a:lnSpc>
        <a:spcBef>
          <a:spcPts val="9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120000"/>
        </a:lnSpc>
        <a:spcBef>
          <a:spcPts val="4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2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120000"/>
        </a:lnSpc>
        <a:spcBef>
          <a:spcPts val="4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120000"/>
        </a:lnSpc>
        <a:spcBef>
          <a:spcPts val="4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120000"/>
        </a:lnSpc>
        <a:spcBef>
          <a:spcPts val="4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8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120000"/>
        </a:lnSpc>
        <a:spcBef>
          <a:spcPts val="4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8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120000"/>
        </a:lnSpc>
        <a:spcBef>
          <a:spcPts val="4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8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120000"/>
        </a:lnSpc>
        <a:spcBef>
          <a:spcPts val="4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8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120000"/>
        </a:lnSpc>
        <a:spcBef>
          <a:spcPts val="4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8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521208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마스터 제목 스타일을 편집하려면 클릭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마스터 텍스트 스타일을 편집하려면 클릭</a:t>
            </a:r>
          </a:p>
          <a:p>
            <a:pPr lvl="1"/>
            <a:r>
              <a:rPr lang="en-US" dirty="0"/>
              <a:t>레벨 2</a:t>
            </a:r>
          </a:p>
        </p:txBody>
      </p:sp>
      <p:pic>
        <p:nvPicPr>
          <p:cNvPr id="6" name="Google Shape;78;p14">
            <a:extLst>
              <a:ext uri="{FF2B5EF4-FFF2-40B4-BE49-F238E27FC236}">
                <a16:creationId xmlns:a16="http://schemas.microsoft.com/office/drawing/2014/main" id="{314CEB40-1739-4D24-83DA-0CE9763BE5FC}"/>
              </a:ext>
            </a:extLst>
          </p:cNvPr>
          <p:cNvPicPr preferRelativeResize="0"/>
          <p:nvPr userDrawn="1"/>
        </p:nvPicPr>
        <p:blipFill rotWithShape="1">
          <a:blip r:embed="rId2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7" y="5785420"/>
            <a:ext cx="580686" cy="206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9;p14">
            <a:extLst>
              <a:ext uri="{FF2B5EF4-FFF2-40B4-BE49-F238E27FC236}">
                <a16:creationId xmlns:a16="http://schemas.microsoft.com/office/drawing/2014/main" id="{6BDE7C07-CEF7-436D-9B76-D06FF957C348}"/>
              </a:ext>
            </a:extLst>
          </p:cNvPr>
          <p:cNvSpPr txBox="1"/>
          <p:nvPr userDrawn="1"/>
        </p:nvSpPr>
        <p:spPr>
          <a:xfrm>
            <a:off x="9762253" y="5831285"/>
            <a:ext cx="3210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10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354873933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  <p:sldLayoutId id="2147484021" r:id="rId12"/>
    <p:sldLayoutId id="2147484022" r:id="rId13"/>
    <p:sldLayoutId id="2147484023" r:id="rId14"/>
    <p:sldLayoutId id="2147484024" r:id="rId15"/>
    <p:sldLayoutId id="2147484025" r:id="rId16"/>
    <p:sldLayoutId id="2147484026" r:id="rId17"/>
    <p:sldLayoutId id="2147484027" r:id="rId18"/>
    <p:sldLayoutId id="2147484028" r:id="rId19"/>
  </p:sldLayoutIdLs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571500" indent="0" algn="l" rtl="0" eaLnBrk="1" fontAlgn="base" hangingPunct="1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200" b="0">
          <a:solidFill>
            <a:schemeClr val="accent4"/>
          </a:solidFill>
          <a:latin typeface="Trebuchet MS" pitchFamily="34" charset="0"/>
        </a:defRPr>
      </a:lvl2pPr>
      <a:lvl3pPr marL="1089025" indent="0" algn="l" rtl="0" eaLnBrk="1" fontAlgn="base" hangingPunct="1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100" b="0">
          <a:solidFill>
            <a:schemeClr val="accent4"/>
          </a:solidFill>
          <a:latin typeface="Trebuchet MS" pitchFamily="34" charset="0"/>
        </a:defRPr>
      </a:lvl3pPr>
      <a:lvl4pPr marL="177482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499744" y="653531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None/>
              <a:defRPr sz="32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900"/>
              <a:buFont typeface="Arial"/>
              <a:buNone/>
              <a:defRPr sz="29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900"/>
              <a:buFont typeface="Arial"/>
              <a:buNone/>
              <a:defRPr sz="29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900"/>
              <a:buFont typeface="Arial"/>
              <a:buNone/>
              <a:defRPr sz="29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900"/>
              <a:buFont typeface="Arial"/>
              <a:buNone/>
              <a:defRPr sz="29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900"/>
              <a:buFont typeface="Arial"/>
              <a:buNone/>
              <a:defRPr sz="29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900"/>
              <a:buFont typeface="Arial"/>
              <a:buNone/>
              <a:defRPr sz="29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900"/>
              <a:buFont typeface="Arial"/>
              <a:buNone/>
              <a:defRPr sz="29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900"/>
              <a:buFont typeface="Arial"/>
              <a:buNone/>
              <a:defRPr sz="29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517403" y="2002367"/>
            <a:ext cx="9948900" cy="3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–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7" y="5785420"/>
            <a:ext cx="580686" cy="20632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9762253" y="5831285"/>
            <a:ext cx="3210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10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156326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499743" y="653532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517402" y="2002367"/>
            <a:ext cx="9973315" cy="3783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pic>
        <p:nvPicPr>
          <p:cNvPr id="6" name="Google Shape;78;p14">
            <a:extLst>
              <a:ext uri="{FF2B5EF4-FFF2-40B4-BE49-F238E27FC236}">
                <a16:creationId xmlns:a16="http://schemas.microsoft.com/office/drawing/2014/main" id="{54E5A79A-7329-4470-AC57-FD1DA4ED8914}"/>
              </a:ext>
            </a:extLst>
          </p:cNvPr>
          <p:cNvPicPr preferRelativeResize="0"/>
          <p:nvPr/>
        </p:nvPicPr>
        <p:blipFill rotWithShape="1"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7" y="5785420"/>
            <a:ext cx="580686" cy="206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9;p14">
            <a:extLst>
              <a:ext uri="{FF2B5EF4-FFF2-40B4-BE49-F238E27FC236}">
                <a16:creationId xmlns:a16="http://schemas.microsoft.com/office/drawing/2014/main" id="{C0B4E493-6730-43BA-BF09-20E413B78119}"/>
              </a:ext>
            </a:extLst>
          </p:cNvPr>
          <p:cNvSpPr txBox="1"/>
          <p:nvPr/>
        </p:nvSpPr>
        <p:spPr>
          <a:xfrm>
            <a:off x="9762253" y="5831285"/>
            <a:ext cx="3210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10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39262732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  <p:sldLayoutId id="214748405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521208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마스터 제목 스타일을 편집하려면 클릭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마스터 텍스트 스타일을 편집하려면 클릭</a:t>
            </a:r>
          </a:p>
          <a:p>
            <a:pPr lvl="1"/>
            <a:r>
              <a:rPr lang="en-US" dirty="0"/>
              <a:t>레벨 2</a:t>
            </a:r>
          </a:p>
        </p:txBody>
      </p:sp>
      <p:pic>
        <p:nvPicPr>
          <p:cNvPr id="6" name="Google Shape;78;p14">
            <a:extLst>
              <a:ext uri="{FF2B5EF4-FFF2-40B4-BE49-F238E27FC236}">
                <a16:creationId xmlns:a16="http://schemas.microsoft.com/office/drawing/2014/main" id="{314CEB40-1739-4D24-83DA-0CE9763BE5FC}"/>
              </a:ext>
            </a:extLst>
          </p:cNvPr>
          <p:cNvPicPr preferRelativeResize="0"/>
          <p:nvPr/>
        </p:nvPicPr>
        <p:blipFill rotWithShape="1">
          <a:blip r:embed="rId1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7" y="5785420"/>
            <a:ext cx="580686" cy="206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9;p14">
            <a:extLst>
              <a:ext uri="{FF2B5EF4-FFF2-40B4-BE49-F238E27FC236}">
                <a16:creationId xmlns:a16="http://schemas.microsoft.com/office/drawing/2014/main" id="{6BDE7C07-CEF7-436D-9B76-D06FF957C348}"/>
              </a:ext>
            </a:extLst>
          </p:cNvPr>
          <p:cNvSpPr txBox="1"/>
          <p:nvPr/>
        </p:nvSpPr>
        <p:spPr>
          <a:xfrm>
            <a:off x="9762253" y="5831285"/>
            <a:ext cx="3210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10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248271922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  <p:sldLayoutId id="2147484066" r:id="rId12"/>
    <p:sldLayoutId id="2147484067" r:id="rId13"/>
    <p:sldLayoutId id="2147484068" r:id="rId14"/>
    <p:sldLayoutId id="2147484069" r:id="rId15"/>
    <p:sldLayoutId id="2147484070" r:id="rId16"/>
    <p:sldLayoutId id="2147484071" r:id="rId17"/>
  </p:sldLayoutIdLs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200" b="0">
          <a:solidFill>
            <a:schemeClr val="accent4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100" b="0">
          <a:solidFill>
            <a:schemeClr val="accent4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4.png"/><Relationship Id="rId11" Type="http://schemas.openxmlformats.org/officeDocument/2006/relationships/customXml" Target="../ink/ink2.xml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Relationship Id="rId6" Type="http://schemas.openxmlformats.org/officeDocument/2006/relationships/hyperlink" Target="https://www.tensorflow.org/hub?hl=ko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6" Type="http://schemas.openxmlformats.org/officeDocument/2006/relationships/hyperlink" Target="https://gist.github.com/yrevar/942d3a0ac09ec9e5eb3a" TargetMode="External"/><Relationship Id="rId5" Type="http://schemas.openxmlformats.org/officeDocument/2006/relationships/hyperlink" Target="https://keras.io/api/applications/#available-models" TargetMode="External"/><Relationship Id="rId4" Type="http://schemas.openxmlformats.org/officeDocument/2006/relationships/hyperlink" Target="https://keras.io/api/applications/vgg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1">
            <a:extLst>
              <a:ext uri="{FF2B5EF4-FFF2-40B4-BE49-F238E27FC236}">
                <a16:creationId xmlns:a16="http://schemas.microsoft.com/office/drawing/2014/main" id="{8003D091-971C-456E-83B9-984609C20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4974336"/>
            <a:ext cx="5815584" cy="286232"/>
          </a:xfrm>
        </p:spPr>
        <p:txBody>
          <a:bodyPr/>
          <a:lstStyle/>
          <a:p>
            <a:r>
              <a:rPr lang="en-US" sz="2000" dirty="0"/>
              <a:t>5부: 사전 트레이닝된 모델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685800" y="3477846"/>
            <a:ext cx="5815584" cy="1528369"/>
          </a:xfrm>
        </p:spPr>
        <p:txBody>
          <a:bodyPr wrap="square" anchor="b">
            <a:normAutofit/>
          </a:bodyPr>
          <a:lstStyle/>
          <a:p>
            <a:r>
              <a:rPr lang="en-GB" dirty="0"/>
              <a:t>딥러닝의 </a:t>
            </a:r>
            <a:br>
              <a:rPr lang="en-GB" dirty="0"/>
            </a:br>
            <a:r>
              <a:rPr lang="en-GB" dirty="0"/>
              <a:t>기초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wrap="square" anchor="b">
            <a:normAutofit/>
          </a:bodyPr>
          <a:lstStyle/>
          <a:p>
            <a:r>
              <a:rPr lang="en-GB" dirty="0" err="1"/>
              <a:t>전이</a:t>
            </a:r>
            <a:r>
              <a:rPr lang="en-GB" dirty="0"/>
              <a:t> </a:t>
            </a:r>
            <a:r>
              <a:rPr lang="en-GB" dirty="0" err="1"/>
              <a:t>학습</a:t>
            </a:r>
            <a:br>
              <a:rPr lang="en-GB" dirty="0"/>
            </a:br>
            <a:r>
              <a:rPr lang="en-GB" dirty="0"/>
              <a:t>Transfer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689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E902-0C6D-8D45-962E-302ABDE4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후속</a:t>
            </a:r>
            <a:r>
              <a:rPr lang="en-US" sz="3200" b="1" dirty="0"/>
              <a:t> </a:t>
            </a:r>
            <a:r>
              <a:rPr lang="en-US" sz="3200" b="1" dirty="0" err="1"/>
              <a:t>과제</a:t>
            </a:r>
            <a:endParaRPr lang="en-US" sz="32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E2FB5-8D51-E146-842B-7E7CC771C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 err="1"/>
              <a:t>대통령</a:t>
            </a:r>
            <a:r>
              <a:rPr lang="en-US" sz="2800" dirty="0"/>
              <a:t> </a:t>
            </a:r>
            <a:r>
              <a:rPr lang="en-US" sz="2800" dirty="0" err="1"/>
              <a:t>사저의</a:t>
            </a:r>
            <a:r>
              <a:rPr lang="en-US" sz="2800" dirty="0"/>
              <a:t> </a:t>
            </a:r>
            <a:r>
              <a:rPr lang="ko-KR" altLang="en-US" sz="2800" dirty="0"/>
              <a:t>강아지 분류기</a:t>
            </a:r>
            <a:endParaRPr lang="en-US" sz="2800" dirty="0"/>
          </a:p>
        </p:txBody>
      </p:sp>
      <p:pic>
        <p:nvPicPr>
          <p:cNvPr id="12" name="Picture 11" descr="A dog lying on green grass  Description automatically generated">
            <a:extLst>
              <a:ext uri="{FF2B5EF4-FFF2-40B4-BE49-F238E27FC236}">
                <a16:creationId xmlns:a16="http://schemas.microsoft.com/office/drawing/2014/main" id="{D600826B-26F9-4D3B-9BFA-ED3A9EFDDF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6" b="4806"/>
          <a:stretch/>
        </p:blipFill>
        <p:spPr>
          <a:xfrm>
            <a:off x="6383685" y="2230903"/>
            <a:ext cx="3562350" cy="2479539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6A4C8A25-B591-43A0-B409-A960B7B79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2833" y="4835386"/>
            <a:ext cx="914400" cy="914400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107DA2C7-8FE5-4599-B9A9-8339DB7742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7660" y="4835386"/>
            <a:ext cx="914400" cy="914400"/>
          </a:xfrm>
          <a:prstGeom prst="rect">
            <a:avLst/>
          </a:prstGeom>
        </p:spPr>
      </p:pic>
      <p:pic>
        <p:nvPicPr>
          <p:cNvPr id="5" name="Picture 4" descr="A dog standing on grass  Description automatically generated">
            <a:extLst>
              <a:ext uri="{FF2B5EF4-FFF2-40B4-BE49-F238E27FC236}">
                <a16:creationId xmlns:a16="http://schemas.microsoft.com/office/drawing/2014/main" id="{D9612A1E-F888-4908-81CC-5DC178DC20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3045" y="1921522"/>
            <a:ext cx="2093976" cy="27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44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E902-0C6D-8D45-962E-302ABDE4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sz="3200" b="1"/>
              <a:t>전이 학습(Transfer Learning)</a:t>
            </a:r>
          </a:p>
        </p:txBody>
      </p:sp>
      <p:pic>
        <p:nvPicPr>
          <p:cNvPr id="7" name="Content Placeholder 6" descr="Scan of a human brain in a neurology clinic">
            <a:extLst>
              <a:ext uri="{FF2B5EF4-FFF2-40B4-BE49-F238E27FC236}">
                <a16:creationId xmlns:a16="http://schemas.microsoft.com/office/drawing/2014/main" id="{E1F94552-4485-4DDC-9163-A95993A1F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7" t="41553" r="-47" b="8606"/>
          <a:stretch/>
        </p:blipFill>
        <p:spPr>
          <a:xfrm>
            <a:off x="525780" y="1695531"/>
            <a:ext cx="9948672" cy="3718925"/>
          </a:xfrm>
          <a:noFill/>
        </p:spPr>
      </p:pic>
    </p:spTree>
    <p:extLst>
      <p:ext uri="{BB962C8B-B14F-4D97-AF65-F5344CB8AC3E}">
        <p14:creationId xmlns:p14="http://schemas.microsoft.com/office/powerpoint/2010/main" val="221614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E902-0C6D-8D45-962E-302ABDE4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sz="3200" b="1"/>
              <a:t>전이 학습(Transfer Learning)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71F3CB06-28D1-4982-BBE4-6E9686FBCDE5}"/>
              </a:ext>
            </a:extLst>
          </p:cNvPr>
          <p:cNvCxnSpPr>
            <a:cxnSpLocks/>
          </p:cNvCxnSpPr>
          <p:nvPr/>
        </p:nvCxnSpPr>
        <p:spPr>
          <a:xfrm>
            <a:off x="5775689" y="3477143"/>
            <a:ext cx="1457772" cy="1016709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id="{61A1116B-BA9E-414E-8B86-1873CAFB7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49" t="46563" r="48253" b="22257"/>
          <a:stretch/>
        </p:blipFill>
        <p:spPr>
          <a:xfrm>
            <a:off x="668449" y="1828800"/>
            <a:ext cx="1560945" cy="2637608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8B412B5A-A9C3-4BEE-812A-1AF08C718A4B}"/>
              </a:ext>
            </a:extLst>
          </p:cNvPr>
          <p:cNvSpPr txBox="1"/>
          <p:nvPr/>
        </p:nvSpPr>
        <p:spPr>
          <a:xfrm>
            <a:off x="834449" y="4909795"/>
            <a:ext cx="1135246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(28, 28,1)</a:t>
            </a:r>
          </a:p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이미지 입력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36D0DE8-F56F-4B96-9D40-91638DBB733F}"/>
              </a:ext>
            </a:extLst>
          </p:cNvPr>
          <p:cNvSpPr txBox="1"/>
          <p:nvPr/>
        </p:nvSpPr>
        <p:spPr>
          <a:xfrm>
            <a:off x="2212437" y="4530700"/>
            <a:ext cx="1055097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(3, 3, 1, 2)</a:t>
            </a:r>
          </a:p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커널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49CE1DC-6E45-409F-B041-4AFCE17056F5}"/>
              </a:ext>
            </a:extLst>
          </p:cNvPr>
          <p:cNvSpPr txBox="1"/>
          <p:nvPr/>
        </p:nvSpPr>
        <p:spPr>
          <a:xfrm>
            <a:off x="3034711" y="3883360"/>
            <a:ext cx="1418978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(28, 28, 2)</a:t>
            </a:r>
          </a:p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스택된 이미지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862D85E-51E2-40AD-8314-B39F55BDA768}"/>
              </a:ext>
            </a:extLst>
          </p:cNvPr>
          <p:cNvSpPr txBox="1"/>
          <p:nvPr/>
        </p:nvSpPr>
        <p:spPr>
          <a:xfrm>
            <a:off x="4394161" y="4530699"/>
            <a:ext cx="1055097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(3, 3, 2, 2)</a:t>
            </a:r>
          </a:p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커널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5261EC9-22A8-4BB9-90FF-010BD2F53080}"/>
              </a:ext>
            </a:extLst>
          </p:cNvPr>
          <p:cNvSpPr txBox="1"/>
          <p:nvPr/>
        </p:nvSpPr>
        <p:spPr>
          <a:xfrm>
            <a:off x="5371036" y="3893793"/>
            <a:ext cx="1418978" cy="480131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(28, 28, 2)</a:t>
            </a:r>
          </a:p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스택된 이미지</a:t>
            </a:r>
          </a:p>
        </p:txBody>
      </p:sp>
      <p:graphicFrame>
        <p:nvGraphicFramePr>
          <p:cNvPr id="120" name="Table 173">
            <a:extLst>
              <a:ext uri="{FF2B5EF4-FFF2-40B4-BE49-F238E27FC236}">
                <a16:creationId xmlns:a16="http://schemas.microsoft.com/office/drawing/2014/main" id="{77A51AC8-11E8-43B7-87BC-C2FB1D2EA7E8}"/>
              </a:ext>
            </a:extLst>
          </p:cNvPr>
          <p:cNvGraphicFramePr>
            <a:graphicFrameLocks noGrp="1"/>
          </p:cNvGraphicFramePr>
          <p:nvPr/>
        </p:nvGraphicFramePr>
        <p:xfrm>
          <a:off x="7206671" y="1555750"/>
          <a:ext cx="28033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336">
                  <a:extLst>
                    <a:ext uri="{9D8B030D-6E8A-4147-A177-3AD203B41FA5}">
                      <a16:colId xmlns:a16="http://schemas.microsoft.com/office/drawing/2014/main" val="3772995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080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66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14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048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942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810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83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072629"/>
                  </a:ext>
                </a:extLst>
              </a:tr>
            </a:tbl>
          </a:graphicData>
        </a:graphic>
      </p:graphicFrame>
      <p:sp>
        <p:nvSpPr>
          <p:cNvPr id="121" name="TextBox 120">
            <a:extLst>
              <a:ext uri="{FF2B5EF4-FFF2-40B4-BE49-F238E27FC236}">
                <a16:creationId xmlns:a16="http://schemas.microsoft.com/office/drawing/2014/main" id="{7C61F61D-C2C0-40D0-A84A-D4CE579581FD}"/>
              </a:ext>
            </a:extLst>
          </p:cNvPr>
          <p:cNvSpPr txBox="1"/>
          <p:nvPr/>
        </p:nvSpPr>
        <p:spPr>
          <a:xfrm>
            <a:off x="6575885" y="4909795"/>
            <a:ext cx="1495922" cy="6740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(1568)</a:t>
            </a:r>
          </a:p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평탄화된 이미지</a:t>
            </a:r>
          </a:p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벡터</a:t>
            </a:r>
          </a:p>
        </p:txBody>
      </p:sp>
      <p:sp>
        <p:nvSpPr>
          <p:cNvPr id="122" name="Google Shape;219;p33">
            <a:extLst>
              <a:ext uri="{FF2B5EF4-FFF2-40B4-BE49-F238E27FC236}">
                <a16:creationId xmlns:a16="http://schemas.microsoft.com/office/drawing/2014/main" id="{E40DAE5B-567A-4378-A9CB-CEBCA43DBD4A}"/>
              </a:ext>
            </a:extLst>
          </p:cNvPr>
          <p:cNvSpPr/>
          <p:nvPr/>
        </p:nvSpPr>
        <p:spPr>
          <a:xfrm>
            <a:off x="8071514" y="1661195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219;p33">
            <a:extLst>
              <a:ext uri="{FF2B5EF4-FFF2-40B4-BE49-F238E27FC236}">
                <a16:creationId xmlns:a16="http://schemas.microsoft.com/office/drawing/2014/main" id="{349F5775-C2CA-46D0-A29D-CF023933295E}"/>
              </a:ext>
            </a:extLst>
          </p:cNvPr>
          <p:cNvSpPr/>
          <p:nvPr/>
        </p:nvSpPr>
        <p:spPr>
          <a:xfrm>
            <a:off x="8068810" y="4032430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219;p33">
            <a:extLst>
              <a:ext uri="{FF2B5EF4-FFF2-40B4-BE49-F238E27FC236}">
                <a16:creationId xmlns:a16="http://schemas.microsoft.com/office/drawing/2014/main" id="{DCD4F841-C67A-4A47-B31F-10A02C8ECF44}"/>
              </a:ext>
            </a:extLst>
          </p:cNvPr>
          <p:cNvSpPr/>
          <p:nvPr/>
        </p:nvSpPr>
        <p:spPr>
          <a:xfrm>
            <a:off x="8068810" y="4257211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219;p33">
            <a:extLst>
              <a:ext uri="{FF2B5EF4-FFF2-40B4-BE49-F238E27FC236}">
                <a16:creationId xmlns:a16="http://schemas.microsoft.com/office/drawing/2014/main" id="{7945E2BA-37AB-4F9D-942D-A658315D3D33}"/>
              </a:ext>
            </a:extLst>
          </p:cNvPr>
          <p:cNvSpPr/>
          <p:nvPr/>
        </p:nvSpPr>
        <p:spPr>
          <a:xfrm>
            <a:off x="8713976" y="1661195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219;p33">
            <a:extLst>
              <a:ext uri="{FF2B5EF4-FFF2-40B4-BE49-F238E27FC236}">
                <a16:creationId xmlns:a16="http://schemas.microsoft.com/office/drawing/2014/main" id="{70E85242-69F8-41FB-8DA3-35F19F19AAD5}"/>
              </a:ext>
            </a:extLst>
          </p:cNvPr>
          <p:cNvSpPr/>
          <p:nvPr/>
        </p:nvSpPr>
        <p:spPr>
          <a:xfrm>
            <a:off x="8711273" y="4032430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219;p33">
            <a:extLst>
              <a:ext uri="{FF2B5EF4-FFF2-40B4-BE49-F238E27FC236}">
                <a16:creationId xmlns:a16="http://schemas.microsoft.com/office/drawing/2014/main" id="{B6A50606-B49E-46DC-84AD-5601A6962510}"/>
              </a:ext>
            </a:extLst>
          </p:cNvPr>
          <p:cNvSpPr/>
          <p:nvPr/>
        </p:nvSpPr>
        <p:spPr>
          <a:xfrm>
            <a:off x="8711273" y="4257211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219;p33">
            <a:extLst>
              <a:ext uri="{FF2B5EF4-FFF2-40B4-BE49-F238E27FC236}">
                <a16:creationId xmlns:a16="http://schemas.microsoft.com/office/drawing/2014/main" id="{4561B1AC-4E2B-4637-8C01-9E93968E44A9}"/>
              </a:ext>
            </a:extLst>
          </p:cNvPr>
          <p:cNvSpPr/>
          <p:nvPr/>
        </p:nvSpPr>
        <p:spPr>
          <a:xfrm>
            <a:off x="9517236" y="4532666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ADDA3EC-A440-4748-885C-F010ADD52743}"/>
              </a:ext>
            </a:extLst>
          </p:cNvPr>
          <p:cNvGrpSpPr/>
          <p:nvPr/>
        </p:nvGrpSpPr>
        <p:grpSpPr>
          <a:xfrm>
            <a:off x="8262865" y="1754333"/>
            <a:ext cx="451112" cy="2596017"/>
            <a:chOff x="8430069" y="1754333"/>
            <a:chExt cx="283908" cy="2596017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A2F9EC9-2D4B-435C-ADB9-0B4AA8AA8578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rot="16200000">
              <a:off x="7274015" y="2910388"/>
              <a:ext cx="2596016" cy="283908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A4F8FBFF-765E-4F1A-BB55-140728F085CE}"/>
                </a:ext>
              </a:extLst>
            </p:cNvPr>
            <p:cNvCxnSpPr>
              <a:cxnSpLocks/>
              <a:endCxn id="126" idx="2"/>
            </p:cNvCxnSpPr>
            <p:nvPr/>
          </p:nvCxnSpPr>
          <p:spPr>
            <a:xfrm rot="16200000">
              <a:off x="8458280" y="4097357"/>
              <a:ext cx="224781" cy="281204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CBC8365-3408-46E2-87C0-AA469E91FF48}"/>
                </a:ext>
              </a:extLst>
            </p:cNvPr>
            <p:cNvCxnSpPr>
              <a:cxnSpLocks/>
              <a:endCxn id="127" idx="2"/>
            </p:cNvCxnSpPr>
            <p:nvPr/>
          </p:nvCxnSpPr>
          <p:spPr>
            <a:xfrm rot="16200000">
              <a:off x="8570671" y="4209748"/>
              <a:ext cx="0" cy="281204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93EF1B7-5B13-4E1A-A168-9345FE8D91F6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rot="16200000">
              <a:off x="8573375" y="1613732"/>
              <a:ext cx="0" cy="281204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21094F5-782F-46CA-8D89-F54ECA62BDB5}"/>
                </a:ext>
              </a:extLst>
            </p:cNvPr>
            <p:cNvCxnSpPr>
              <a:cxnSpLocks/>
              <a:endCxn id="126" idx="2"/>
            </p:cNvCxnSpPr>
            <p:nvPr/>
          </p:nvCxnSpPr>
          <p:spPr>
            <a:xfrm rot="16200000" flipH="1">
              <a:off x="7386405" y="2800701"/>
              <a:ext cx="2371235" cy="278500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EE2AE1C-A868-4D2A-95CB-88B35A907ADE}"/>
                </a:ext>
              </a:extLst>
            </p:cNvPr>
            <p:cNvCxnSpPr>
              <a:cxnSpLocks/>
              <a:endCxn id="127" idx="2"/>
            </p:cNvCxnSpPr>
            <p:nvPr/>
          </p:nvCxnSpPr>
          <p:spPr>
            <a:xfrm rot="16200000" flipH="1">
              <a:off x="7274015" y="2913092"/>
              <a:ext cx="2596016" cy="278500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0D94920-88C7-4637-A1CF-59358EA56901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rot="16200000">
              <a:off x="7386405" y="2797997"/>
              <a:ext cx="2371235" cy="283908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79EA914-34D5-452F-B9EA-1194E3A405A7}"/>
                </a:ext>
              </a:extLst>
            </p:cNvPr>
            <p:cNvCxnSpPr>
              <a:cxnSpLocks/>
              <a:endCxn id="126" idx="2"/>
            </p:cNvCxnSpPr>
            <p:nvPr/>
          </p:nvCxnSpPr>
          <p:spPr>
            <a:xfrm rot="16200000">
              <a:off x="8570671" y="3984967"/>
              <a:ext cx="0" cy="281204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2DE20E5-DE71-4476-A729-055A78DEF705}"/>
                </a:ext>
              </a:extLst>
            </p:cNvPr>
            <p:cNvCxnSpPr>
              <a:cxnSpLocks/>
              <a:endCxn id="127" idx="2"/>
            </p:cNvCxnSpPr>
            <p:nvPr/>
          </p:nvCxnSpPr>
          <p:spPr>
            <a:xfrm rot="16200000" flipH="1">
              <a:off x="8458280" y="4097357"/>
              <a:ext cx="224781" cy="281204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Google Shape;219;p33">
            <a:extLst>
              <a:ext uri="{FF2B5EF4-FFF2-40B4-BE49-F238E27FC236}">
                <a16:creationId xmlns:a16="http://schemas.microsoft.com/office/drawing/2014/main" id="{24C14261-0F2E-404B-B773-7586D35E887F}"/>
              </a:ext>
            </a:extLst>
          </p:cNvPr>
          <p:cNvSpPr/>
          <p:nvPr/>
        </p:nvSpPr>
        <p:spPr>
          <a:xfrm>
            <a:off x="9514576" y="4174453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219;p33">
            <a:extLst>
              <a:ext uri="{FF2B5EF4-FFF2-40B4-BE49-F238E27FC236}">
                <a16:creationId xmlns:a16="http://schemas.microsoft.com/office/drawing/2014/main" id="{0761DE14-4C35-46DE-A514-B6DD4B763E63}"/>
              </a:ext>
            </a:extLst>
          </p:cNvPr>
          <p:cNvSpPr/>
          <p:nvPr/>
        </p:nvSpPr>
        <p:spPr>
          <a:xfrm>
            <a:off x="9517236" y="3814915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219;p33">
            <a:extLst>
              <a:ext uri="{FF2B5EF4-FFF2-40B4-BE49-F238E27FC236}">
                <a16:creationId xmlns:a16="http://schemas.microsoft.com/office/drawing/2014/main" id="{0F1FF457-DCDD-4815-856E-1420D1371604}"/>
              </a:ext>
            </a:extLst>
          </p:cNvPr>
          <p:cNvSpPr/>
          <p:nvPr/>
        </p:nvSpPr>
        <p:spPr>
          <a:xfrm>
            <a:off x="9514576" y="3456702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219;p33">
            <a:extLst>
              <a:ext uri="{FF2B5EF4-FFF2-40B4-BE49-F238E27FC236}">
                <a16:creationId xmlns:a16="http://schemas.microsoft.com/office/drawing/2014/main" id="{15FC9B08-163C-4922-BAEC-4D1222A72672}"/>
              </a:ext>
            </a:extLst>
          </p:cNvPr>
          <p:cNvSpPr/>
          <p:nvPr/>
        </p:nvSpPr>
        <p:spPr>
          <a:xfrm>
            <a:off x="9517236" y="3082242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219;p33">
            <a:extLst>
              <a:ext uri="{FF2B5EF4-FFF2-40B4-BE49-F238E27FC236}">
                <a16:creationId xmlns:a16="http://schemas.microsoft.com/office/drawing/2014/main" id="{86D02E02-2895-4CF3-86F0-700F7A5C2468}"/>
              </a:ext>
            </a:extLst>
          </p:cNvPr>
          <p:cNvSpPr/>
          <p:nvPr/>
        </p:nvSpPr>
        <p:spPr>
          <a:xfrm>
            <a:off x="9514576" y="2724029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219;p33">
            <a:extLst>
              <a:ext uri="{FF2B5EF4-FFF2-40B4-BE49-F238E27FC236}">
                <a16:creationId xmlns:a16="http://schemas.microsoft.com/office/drawing/2014/main" id="{758F858C-8013-445C-81FA-761E64FE9A6D}"/>
              </a:ext>
            </a:extLst>
          </p:cNvPr>
          <p:cNvSpPr/>
          <p:nvPr/>
        </p:nvSpPr>
        <p:spPr>
          <a:xfrm>
            <a:off x="9522129" y="2366398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219;p33">
            <a:extLst>
              <a:ext uri="{FF2B5EF4-FFF2-40B4-BE49-F238E27FC236}">
                <a16:creationId xmlns:a16="http://schemas.microsoft.com/office/drawing/2014/main" id="{0B5B3428-FBDB-4FD2-99DD-FA713E5915B1}"/>
              </a:ext>
            </a:extLst>
          </p:cNvPr>
          <p:cNvSpPr/>
          <p:nvPr/>
        </p:nvSpPr>
        <p:spPr>
          <a:xfrm>
            <a:off x="9519469" y="2008184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219;p33">
            <a:extLst>
              <a:ext uri="{FF2B5EF4-FFF2-40B4-BE49-F238E27FC236}">
                <a16:creationId xmlns:a16="http://schemas.microsoft.com/office/drawing/2014/main" id="{9521CA52-2051-464E-AA9E-D38313118F3A}"/>
              </a:ext>
            </a:extLst>
          </p:cNvPr>
          <p:cNvSpPr/>
          <p:nvPr/>
        </p:nvSpPr>
        <p:spPr>
          <a:xfrm>
            <a:off x="9517236" y="1650553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219;p33">
            <a:extLst>
              <a:ext uri="{FF2B5EF4-FFF2-40B4-BE49-F238E27FC236}">
                <a16:creationId xmlns:a16="http://schemas.microsoft.com/office/drawing/2014/main" id="{14459919-505A-4040-BA58-7A5B92948F65}"/>
              </a:ext>
            </a:extLst>
          </p:cNvPr>
          <p:cNvSpPr/>
          <p:nvPr/>
        </p:nvSpPr>
        <p:spPr>
          <a:xfrm>
            <a:off x="9514576" y="1292340"/>
            <a:ext cx="187420" cy="18627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rgbClr val="83BA24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38075" tIns="19000" rIns="38075" bIns="19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B1938EA-5E8A-4E43-AF0E-6841242FEDFD}"/>
              </a:ext>
            </a:extLst>
          </p:cNvPr>
          <p:cNvGrpSpPr/>
          <p:nvPr/>
        </p:nvGrpSpPr>
        <p:grpSpPr>
          <a:xfrm>
            <a:off x="8898349" y="1385478"/>
            <a:ext cx="623780" cy="3240327"/>
            <a:chOff x="9127523" y="1385478"/>
            <a:chExt cx="394606" cy="3240327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1B895DE-7E03-49C9-A22C-97245D1FD2E5}"/>
                </a:ext>
              </a:extLst>
            </p:cNvPr>
            <p:cNvCxnSpPr>
              <a:cxnSpLocks/>
              <a:endCxn id="128" idx="2"/>
            </p:cNvCxnSpPr>
            <p:nvPr/>
          </p:nvCxnSpPr>
          <p:spPr>
            <a:xfrm rot="16200000" flipH="1">
              <a:off x="7893772" y="3002340"/>
              <a:ext cx="2859920" cy="387009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B0AE4AE-8328-4F30-A162-4A7A2F7C03E5}"/>
                </a:ext>
              </a:extLst>
            </p:cNvPr>
            <p:cNvCxnSpPr>
              <a:cxnSpLocks/>
              <a:endCxn id="128" idx="2"/>
            </p:cNvCxnSpPr>
            <p:nvPr/>
          </p:nvCxnSpPr>
          <p:spPr>
            <a:xfrm rot="16200000" flipH="1">
              <a:off x="9078037" y="4186606"/>
              <a:ext cx="488685" cy="38971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024A2A4-FA95-480B-A8CC-8B8B30AA0D20}"/>
                </a:ext>
              </a:extLst>
            </p:cNvPr>
            <p:cNvCxnSpPr>
              <a:cxnSpLocks/>
              <a:endCxn id="128" idx="2"/>
            </p:cNvCxnSpPr>
            <p:nvPr/>
          </p:nvCxnSpPr>
          <p:spPr>
            <a:xfrm rot="16200000" flipH="1">
              <a:off x="9190428" y="4298996"/>
              <a:ext cx="263904" cy="38971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A41D6FA-65F6-418D-AB63-47F1849C86E0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rot="16200000">
              <a:off x="9273895" y="4121219"/>
              <a:ext cx="94309" cy="38705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1F86276-B77A-401F-8128-01C01068119D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rot="16200000" flipH="1">
              <a:off x="9255814" y="4008829"/>
              <a:ext cx="130472" cy="38705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ABE067C-9BC2-46CB-8759-3A15CB196273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 rot="16200000" flipH="1">
              <a:off x="8071549" y="2824563"/>
              <a:ext cx="2501706" cy="384349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C93CFF2-9B34-4E6F-9659-CDD238BC309D}"/>
                </a:ext>
              </a:extLst>
            </p:cNvPr>
            <p:cNvCxnSpPr>
              <a:cxnSpLocks/>
              <a:endCxn id="140" idx="2"/>
            </p:cNvCxnSpPr>
            <p:nvPr/>
          </p:nvCxnSpPr>
          <p:spPr>
            <a:xfrm rot="16200000">
              <a:off x="9207847" y="3827730"/>
              <a:ext cx="229066" cy="38971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38AE610-BF28-481B-99E1-D33544C4E484}"/>
                </a:ext>
              </a:extLst>
            </p:cNvPr>
            <p:cNvCxnSpPr>
              <a:cxnSpLocks/>
              <a:endCxn id="140" idx="2"/>
            </p:cNvCxnSpPr>
            <p:nvPr/>
          </p:nvCxnSpPr>
          <p:spPr>
            <a:xfrm rot="16200000">
              <a:off x="9095456" y="3940121"/>
              <a:ext cx="453847" cy="38971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4F1FEEC-D38C-4CB9-9338-37580B0D70A4}"/>
                </a:ext>
              </a:extLst>
            </p:cNvPr>
            <p:cNvCxnSpPr>
              <a:cxnSpLocks/>
              <a:endCxn id="140" idx="2"/>
            </p:cNvCxnSpPr>
            <p:nvPr/>
          </p:nvCxnSpPr>
          <p:spPr>
            <a:xfrm rot="16200000" flipH="1">
              <a:off x="8252647" y="2643465"/>
              <a:ext cx="2142169" cy="387009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27985F7-68B6-4BAB-BC6B-A015AAC1AE28}"/>
                </a:ext>
              </a:extLst>
            </p:cNvPr>
            <p:cNvCxnSpPr>
              <a:cxnSpLocks/>
              <a:endCxn id="141" idx="2"/>
            </p:cNvCxnSpPr>
            <p:nvPr/>
          </p:nvCxnSpPr>
          <p:spPr>
            <a:xfrm rot="16200000">
              <a:off x="8915020" y="3762344"/>
              <a:ext cx="812060" cy="38705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EB7C744-D1CA-44B9-9D8A-45034D997717}"/>
                </a:ext>
              </a:extLst>
            </p:cNvPr>
            <p:cNvCxnSpPr>
              <a:cxnSpLocks/>
              <a:endCxn id="141" idx="2"/>
            </p:cNvCxnSpPr>
            <p:nvPr/>
          </p:nvCxnSpPr>
          <p:spPr>
            <a:xfrm rot="16200000">
              <a:off x="9027410" y="3649953"/>
              <a:ext cx="587279" cy="38705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12B99B5-4015-42CF-ACD1-5B82EAA047C7}"/>
                </a:ext>
              </a:extLst>
            </p:cNvPr>
            <p:cNvCxnSpPr>
              <a:cxnSpLocks/>
              <a:endCxn id="141" idx="2"/>
            </p:cNvCxnSpPr>
            <p:nvPr/>
          </p:nvCxnSpPr>
          <p:spPr>
            <a:xfrm rot="16200000" flipH="1">
              <a:off x="8430424" y="2465688"/>
              <a:ext cx="1783955" cy="384349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2E379E7-EEF5-420E-9300-5CB7BBA122B2}"/>
                </a:ext>
              </a:extLst>
            </p:cNvPr>
            <p:cNvCxnSpPr>
              <a:cxnSpLocks/>
              <a:endCxn id="142" idx="2"/>
            </p:cNvCxnSpPr>
            <p:nvPr/>
          </p:nvCxnSpPr>
          <p:spPr>
            <a:xfrm rot="16200000">
              <a:off x="8729120" y="3573784"/>
              <a:ext cx="1186519" cy="38971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7F4E73C-C393-4300-B74D-B359BA9732B2}"/>
                </a:ext>
              </a:extLst>
            </p:cNvPr>
            <p:cNvCxnSpPr>
              <a:cxnSpLocks/>
              <a:endCxn id="142" idx="2"/>
            </p:cNvCxnSpPr>
            <p:nvPr/>
          </p:nvCxnSpPr>
          <p:spPr>
            <a:xfrm rot="16200000">
              <a:off x="8841510" y="3461394"/>
              <a:ext cx="961739" cy="38971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FF7D68A5-7264-4FC6-96CF-91CD83ED232C}"/>
                </a:ext>
              </a:extLst>
            </p:cNvPr>
            <p:cNvCxnSpPr>
              <a:cxnSpLocks/>
              <a:endCxn id="142" idx="2"/>
            </p:cNvCxnSpPr>
            <p:nvPr/>
          </p:nvCxnSpPr>
          <p:spPr>
            <a:xfrm rot="16200000" flipH="1">
              <a:off x="8618984" y="2277129"/>
              <a:ext cx="1409496" cy="387009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3395CDD-6186-4283-9813-DC39B500D448}"/>
                </a:ext>
              </a:extLst>
            </p:cNvPr>
            <p:cNvCxnSpPr>
              <a:cxnSpLocks/>
              <a:endCxn id="143" idx="2"/>
            </p:cNvCxnSpPr>
            <p:nvPr/>
          </p:nvCxnSpPr>
          <p:spPr>
            <a:xfrm rot="16200000">
              <a:off x="8661074" y="3283617"/>
              <a:ext cx="1319952" cy="38705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174DDF6-4EB2-4511-8E97-4F459FEBEE8F}"/>
                </a:ext>
              </a:extLst>
            </p:cNvPr>
            <p:cNvCxnSpPr>
              <a:cxnSpLocks/>
              <a:endCxn id="143" idx="2"/>
            </p:cNvCxnSpPr>
            <p:nvPr/>
          </p:nvCxnSpPr>
          <p:spPr>
            <a:xfrm rot="16200000">
              <a:off x="8548684" y="3396007"/>
              <a:ext cx="1544733" cy="38705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F2CF110-C28B-4F24-870C-8F50C8D095A9}"/>
                </a:ext>
              </a:extLst>
            </p:cNvPr>
            <p:cNvCxnSpPr>
              <a:cxnSpLocks/>
              <a:endCxn id="143" idx="2"/>
            </p:cNvCxnSpPr>
            <p:nvPr/>
          </p:nvCxnSpPr>
          <p:spPr>
            <a:xfrm rot="16200000" flipH="1">
              <a:off x="8796760" y="2099352"/>
              <a:ext cx="1051283" cy="384349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0EEC18D-906E-4481-8896-FB5CC6E640BE}"/>
                </a:ext>
              </a:extLst>
            </p:cNvPr>
            <p:cNvCxnSpPr>
              <a:cxnSpLocks/>
              <a:endCxn id="144" idx="2"/>
            </p:cNvCxnSpPr>
            <p:nvPr/>
          </p:nvCxnSpPr>
          <p:spPr>
            <a:xfrm rot="16200000">
              <a:off x="8373644" y="3213416"/>
              <a:ext cx="1902364" cy="394605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F27C86D-73C5-4C31-B897-23195863430D}"/>
                </a:ext>
              </a:extLst>
            </p:cNvPr>
            <p:cNvCxnSpPr>
              <a:cxnSpLocks/>
              <a:endCxn id="144" idx="2"/>
            </p:cNvCxnSpPr>
            <p:nvPr/>
          </p:nvCxnSpPr>
          <p:spPr>
            <a:xfrm rot="16200000">
              <a:off x="8486034" y="3101025"/>
              <a:ext cx="1677583" cy="394605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01D6E4B-484D-4C0E-9676-1B55A0219AD2}"/>
                </a:ext>
              </a:extLst>
            </p:cNvPr>
            <p:cNvCxnSpPr>
              <a:cxnSpLocks/>
              <a:endCxn id="144" idx="2"/>
            </p:cNvCxnSpPr>
            <p:nvPr/>
          </p:nvCxnSpPr>
          <p:spPr>
            <a:xfrm rot="16200000" flipH="1">
              <a:off x="8979352" y="1916760"/>
              <a:ext cx="693651" cy="391902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8F5DA5F-D85A-409C-BA04-FE4990D80978}"/>
                </a:ext>
              </a:extLst>
            </p:cNvPr>
            <p:cNvCxnSpPr>
              <a:cxnSpLocks/>
              <a:endCxn id="145" idx="2"/>
            </p:cNvCxnSpPr>
            <p:nvPr/>
          </p:nvCxnSpPr>
          <p:spPr>
            <a:xfrm rot="16200000">
              <a:off x="8193208" y="3035639"/>
              <a:ext cx="2260577" cy="391946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DE12AB1-4C2F-48D9-9490-D1C443FC07A9}"/>
                </a:ext>
              </a:extLst>
            </p:cNvPr>
            <p:cNvCxnSpPr>
              <a:cxnSpLocks/>
              <a:endCxn id="145" idx="2"/>
            </p:cNvCxnSpPr>
            <p:nvPr/>
          </p:nvCxnSpPr>
          <p:spPr>
            <a:xfrm rot="16200000">
              <a:off x="8305598" y="2923248"/>
              <a:ext cx="2035797" cy="391946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824AAED-F504-4718-A539-9D8496A35210}"/>
                </a:ext>
              </a:extLst>
            </p:cNvPr>
            <p:cNvCxnSpPr>
              <a:cxnSpLocks/>
              <a:endCxn id="145" idx="2"/>
            </p:cNvCxnSpPr>
            <p:nvPr/>
          </p:nvCxnSpPr>
          <p:spPr>
            <a:xfrm rot="16200000" flipH="1">
              <a:off x="9157129" y="1738983"/>
              <a:ext cx="335438" cy="389242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4EF50304-9BA1-45EA-9A79-3230C40DAE52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 rot="16200000">
              <a:off x="8013275" y="2857940"/>
              <a:ext cx="2618209" cy="38971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8E1EC88-57C7-4E08-AB03-687799BBBA80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 rot="16200000">
              <a:off x="8125666" y="2745549"/>
              <a:ext cx="2393428" cy="38971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2BFD77A-0B89-44F3-AA01-205010704F3C}"/>
                </a:ext>
              </a:extLst>
            </p:cNvPr>
            <p:cNvCxnSpPr>
              <a:cxnSpLocks/>
              <a:endCxn id="146" idx="2"/>
            </p:cNvCxnSpPr>
            <p:nvPr/>
          </p:nvCxnSpPr>
          <p:spPr>
            <a:xfrm rot="16200000">
              <a:off x="9312635" y="1561284"/>
              <a:ext cx="22193" cy="387009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EF8E0547-F5A6-4726-B6EB-8E3687C4EDE3}"/>
                </a:ext>
              </a:extLst>
            </p:cNvPr>
            <p:cNvCxnSpPr>
              <a:cxnSpLocks/>
              <a:endCxn id="147" idx="2"/>
            </p:cNvCxnSpPr>
            <p:nvPr/>
          </p:nvCxnSpPr>
          <p:spPr>
            <a:xfrm rot="16200000">
              <a:off x="7832839" y="2680163"/>
              <a:ext cx="2976422" cy="38705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CEBAEAA-99A0-4B38-8042-B35365B7E3D8}"/>
                </a:ext>
              </a:extLst>
            </p:cNvPr>
            <p:cNvCxnSpPr>
              <a:cxnSpLocks/>
              <a:endCxn id="147" idx="2"/>
            </p:cNvCxnSpPr>
            <p:nvPr/>
          </p:nvCxnSpPr>
          <p:spPr>
            <a:xfrm rot="16200000">
              <a:off x="7945229" y="2567772"/>
              <a:ext cx="2751641" cy="387053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6FB9315-4961-45A5-9632-302C76E19AC2}"/>
                </a:ext>
              </a:extLst>
            </p:cNvPr>
            <p:cNvCxnSpPr>
              <a:cxnSpLocks/>
              <a:endCxn id="147" idx="2"/>
            </p:cNvCxnSpPr>
            <p:nvPr/>
          </p:nvCxnSpPr>
          <p:spPr>
            <a:xfrm rot="16200000">
              <a:off x="9132199" y="1383507"/>
              <a:ext cx="380407" cy="384349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3DDA4C7B-4A09-445C-9C58-062193CDCCF2}"/>
              </a:ext>
            </a:extLst>
          </p:cNvPr>
          <p:cNvCxnSpPr>
            <a:cxnSpLocks/>
            <a:endCxn id="124" idx="2"/>
          </p:cNvCxnSpPr>
          <p:nvPr/>
        </p:nvCxnSpPr>
        <p:spPr>
          <a:xfrm rot="16200000" flipH="1">
            <a:off x="7284567" y="3566107"/>
            <a:ext cx="1093381" cy="47510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42E9F990-8026-48DD-B86E-77B0BEEAB59C}"/>
              </a:ext>
            </a:extLst>
          </p:cNvPr>
          <p:cNvCxnSpPr>
            <a:cxnSpLocks/>
            <a:endCxn id="123" idx="2"/>
          </p:cNvCxnSpPr>
          <p:nvPr/>
        </p:nvCxnSpPr>
        <p:spPr>
          <a:xfrm rot="16200000" flipH="1">
            <a:off x="7396957" y="3453716"/>
            <a:ext cx="868601" cy="47510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019EED39-A61D-40CF-BE4E-B4ED7C6319B8}"/>
              </a:ext>
            </a:extLst>
          </p:cNvPr>
          <p:cNvCxnSpPr>
            <a:cxnSpLocks/>
            <a:endCxn id="122" idx="2"/>
          </p:cNvCxnSpPr>
          <p:nvPr/>
        </p:nvCxnSpPr>
        <p:spPr>
          <a:xfrm rot="16200000">
            <a:off x="7081292" y="2266747"/>
            <a:ext cx="1502635" cy="47780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702EC7C5-2D6B-404C-AD53-4DD4AC020B57}"/>
              </a:ext>
            </a:extLst>
          </p:cNvPr>
          <p:cNvSpPr txBox="1"/>
          <p:nvPr/>
        </p:nvSpPr>
        <p:spPr>
          <a:xfrm rot="16200000">
            <a:off x="7685622" y="2741436"/>
            <a:ext cx="2195042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…                 …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453279F9-7C56-424A-A176-C4FC306D943F}"/>
              </a:ext>
            </a:extLst>
          </p:cNvPr>
          <p:cNvSpPr txBox="1"/>
          <p:nvPr/>
        </p:nvSpPr>
        <p:spPr>
          <a:xfrm rot="16200000">
            <a:off x="7026531" y="2741436"/>
            <a:ext cx="2195042" cy="397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…                 …</a:t>
            </a:r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269F18F-DDF7-4C0A-BE75-A753E419B159}"/>
              </a:ext>
            </a:extLst>
          </p:cNvPr>
          <p:cNvCxnSpPr>
            <a:cxnSpLocks/>
            <a:endCxn id="124" idx="2"/>
          </p:cNvCxnSpPr>
          <p:nvPr/>
        </p:nvCxnSpPr>
        <p:spPr>
          <a:xfrm rot="16200000" flipH="1">
            <a:off x="7196246" y="3477785"/>
            <a:ext cx="1274617" cy="470512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1A6569D4-69CC-4185-A88E-093CA86C7FC9}"/>
              </a:ext>
            </a:extLst>
          </p:cNvPr>
          <p:cNvCxnSpPr>
            <a:cxnSpLocks/>
            <a:endCxn id="123" idx="2"/>
          </p:cNvCxnSpPr>
          <p:nvPr/>
        </p:nvCxnSpPr>
        <p:spPr>
          <a:xfrm rot="16200000" flipH="1">
            <a:off x="7306115" y="3362874"/>
            <a:ext cx="1054878" cy="470512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9C907053-4506-4653-9FA8-4F849C0A83A2}"/>
              </a:ext>
            </a:extLst>
          </p:cNvPr>
          <p:cNvCxnSpPr>
            <a:cxnSpLocks/>
            <a:endCxn id="122" idx="2"/>
          </p:cNvCxnSpPr>
          <p:nvPr/>
        </p:nvCxnSpPr>
        <p:spPr>
          <a:xfrm rot="16200000">
            <a:off x="7174206" y="2178425"/>
            <a:ext cx="1321399" cy="473216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C454994A-B758-40E2-BD74-875E1BEAB148}"/>
              </a:ext>
            </a:extLst>
          </p:cNvPr>
          <p:cNvCxnSpPr>
            <a:cxnSpLocks/>
            <a:endCxn id="124" idx="2"/>
          </p:cNvCxnSpPr>
          <p:nvPr/>
        </p:nvCxnSpPr>
        <p:spPr>
          <a:xfrm rot="16200000" flipH="1">
            <a:off x="6976922" y="3258461"/>
            <a:ext cx="1713265" cy="470512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DEDD410D-6A51-4F14-A1AF-FF2C543075BF}"/>
              </a:ext>
            </a:extLst>
          </p:cNvPr>
          <p:cNvCxnSpPr>
            <a:cxnSpLocks/>
            <a:endCxn id="123" idx="2"/>
          </p:cNvCxnSpPr>
          <p:nvPr/>
        </p:nvCxnSpPr>
        <p:spPr>
          <a:xfrm rot="16200000" flipH="1">
            <a:off x="7089312" y="3146070"/>
            <a:ext cx="1488484" cy="470512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94B1E33E-9632-4B50-9183-036446385666}"/>
              </a:ext>
            </a:extLst>
          </p:cNvPr>
          <p:cNvCxnSpPr>
            <a:cxnSpLocks/>
            <a:endCxn id="122" idx="2"/>
          </p:cNvCxnSpPr>
          <p:nvPr/>
        </p:nvCxnSpPr>
        <p:spPr>
          <a:xfrm rot="16200000">
            <a:off x="7393530" y="1959101"/>
            <a:ext cx="882751" cy="473216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C51F0761-96AE-4448-873D-B03BCDB6D4B9}"/>
              </a:ext>
            </a:extLst>
          </p:cNvPr>
          <p:cNvSpPr txBox="1"/>
          <p:nvPr/>
        </p:nvSpPr>
        <p:spPr>
          <a:xfrm>
            <a:off x="8811163" y="5024189"/>
            <a:ext cx="1609351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(10)</a:t>
            </a:r>
          </a:p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출력 예측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D22830D-332D-45B5-A036-D8AA04F68AB7}"/>
              </a:ext>
            </a:extLst>
          </p:cNvPr>
          <p:cNvSpPr txBox="1"/>
          <p:nvPr/>
        </p:nvSpPr>
        <p:spPr>
          <a:xfrm>
            <a:off x="7782549" y="4477547"/>
            <a:ext cx="660758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(512)</a:t>
            </a:r>
          </a:p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밀집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7BC5419-F01E-4AF5-8CA5-A33478372150}"/>
              </a:ext>
            </a:extLst>
          </p:cNvPr>
          <p:cNvSpPr txBox="1"/>
          <p:nvPr/>
        </p:nvSpPr>
        <p:spPr>
          <a:xfrm>
            <a:off x="8496234" y="4484879"/>
            <a:ext cx="660758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(512)</a:t>
            </a:r>
          </a:p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밀집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BF06AD4-E56B-4A2C-8789-53B82EA1AFC9}"/>
              </a:ext>
            </a:extLst>
          </p:cNvPr>
          <p:cNvSpPr/>
          <p:nvPr/>
        </p:nvSpPr>
        <p:spPr>
          <a:xfrm>
            <a:off x="955305" y="2405526"/>
            <a:ext cx="406279" cy="291141"/>
          </a:xfrm>
          <a:prstGeom prst="rect">
            <a:avLst/>
          </a:prstGeom>
          <a:noFill/>
          <a:ln>
            <a:solidFill>
              <a:schemeClr val="accent3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9AFCF762-5BAA-4A44-8EE8-E5769A2F6D18}"/>
              </a:ext>
            </a:extLst>
          </p:cNvPr>
          <p:cNvCxnSpPr/>
          <p:nvPr/>
        </p:nvCxnSpPr>
        <p:spPr>
          <a:xfrm flipV="1">
            <a:off x="1158444" y="2195709"/>
            <a:ext cx="1624282" cy="345416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5" name="Picture 194">
            <a:extLst>
              <a:ext uri="{FF2B5EF4-FFF2-40B4-BE49-F238E27FC236}">
                <a16:creationId xmlns:a16="http://schemas.microsoft.com/office/drawing/2014/main" id="{7BC14E22-F16A-4008-8E98-B52AA7756F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018" t="46330" r="44192" b="39913"/>
          <a:stretch/>
        </p:blipFill>
        <p:spPr>
          <a:xfrm>
            <a:off x="2317031" y="1759554"/>
            <a:ext cx="854829" cy="84916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B081DB41-9103-4A35-BF64-944DB2ADC28F}"/>
              </a:ext>
            </a:extLst>
          </p:cNvPr>
          <p:cNvCxnSpPr>
            <a:cxnSpLocks/>
          </p:cNvCxnSpPr>
          <p:nvPr/>
        </p:nvCxnSpPr>
        <p:spPr>
          <a:xfrm>
            <a:off x="1168869" y="2544940"/>
            <a:ext cx="1592966" cy="67904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Picture 196">
            <a:extLst>
              <a:ext uri="{FF2B5EF4-FFF2-40B4-BE49-F238E27FC236}">
                <a16:creationId xmlns:a16="http://schemas.microsoft.com/office/drawing/2014/main" id="{C558F13A-271A-473E-9C72-7945AC48BF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39" t="46366" r="58553" b="39877"/>
          <a:stretch/>
        </p:blipFill>
        <p:spPr>
          <a:xfrm>
            <a:off x="2365340" y="2741830"/>
            <a:ext cx="834773" cy="84916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7012D6CC-F069-4097-A3B8-F35627C77320}"/>
              </a:ext>
            </a:extLst>
          </p:cNvPr>
          <p:cNvCxnSpPr>
            <a:cxnSpLocks/>
          </p:cNvCxnSpPr>
          <p:nvPr/>
        </p:nvCxnSpPr>
        <p:spPr>
          <a:xfrm>
            <a:off x="2761680" y="2185277"/>
            <a:ext cx="1118146" cy="414419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9" name="Picture 198">
            <a:extLst>
              <a:ext uri="{FF2B5EF4-FFF2-40B4-BE49-F238E27FC236}">
                <a16:creationId xmlns:a16="http://schemas.microsoft.com/office/drawing/2014/main" id="{05D61EF4-7DF4-4415-B391-813A8BE579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328" t="39232" r="58064" b="47010"/>
          <a:stretch/>
        </p:blipFill>
        <p:spPr>
          <a:xfrm>
            <a:off x="3046768" y="1802120"/>
            <a:ext cx="1359853" cy="138329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00" name="Rectangle 199">
            <a:extLst>
              <a:ext uri="{FF2B5EF4-FFF2-40B4-BE49-F238E27FC236}">
                <a16:creationId xmlns:a16="http://schemas.microsoft.com/office/drawing/2014/main" id="{BAC3FBB2-1654-47BB-BA6B-5C000B862C9B}"/>
              </a:ext>
            </a:extLst>
          </p:cNvPr>
          <p:cNvSpPr/>
          <p:nvPr/>
        </p:nvSpPr>
        <p:spPr>
          <a:xfrm>
            <a:off x="3283856" y="2161562"/>
            <a:ext cx="406279" cy="291141"/>
          </a:xfrm>
          <a:prstGeom prst="rect">
            <a:avLst/>
          </a:prstGeom>
          <a:noFill/>
          <a:ln>
            <a:solidFill>
              <a:schemeClr val="accent3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510D88C7-A17E-4090-A384-6CCEA56A7B2F}"/>
              </a:ext>
            </a:extLst>
          </p:cNvPr>
          <p:cNvCxnSpPr>
            <a:cxnSpLocks/>
          </p:cNvCxnSpPr>
          <p:nvPr/>
        </p:nvCxnSpPr>
        <p:spPr>
          <a:xfrm flipV="1">
            <a:off x="2790693" y="2957417"/>
            <a:ext cx="630266" cy="208747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9129C47-A06E-4730-8C88-EBFC969995AA}"/>
              </a:ext>
            </a:extLst>
          </p:cNvPr>
          <p:cNvGrpSpPr/>
          <p:nvPr/>
        </p:nvGrpSpPr>
        <p:grpSpPr>
          <a:xfrm>
            <a:off x="3213348" y="2102991"/>
            <a:ext cx="1359853" cy="1379666"/>
            <a:chOff x="3213348" y="2102991"/>
            <a:chExt cx="1359853" cy="1379666"/>
          </a:xfrm>
        </p:grpSpPr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38613411-4EC3-4C25-9745-619DCEC55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611" t="39389" r="43867" b="47044"/>
            <a:stretch/>
          </p:blipFill>
          <p:spPr>
            <a:xfrm>
              <a:off x="3213348" y="2102991"/>
              <a:ext cx="1359853" cy="1379666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FBBF7660-93C6-4E66-85C7-256FE7B0764F}"/>
                </a:ext>
              </a:extLst>
            </p:cNvPr>
            <p:cNvSpPr/>
            <p:nvPr/>
          </p:nvSpPr>
          <p:spPr>
            <a:xfrm>
              <a:off x="3473547" y="2448480"/>
              <a:ext cx="406279" cy="291141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</p:grp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FB2624CB-AE23-4C12-BEDB-759EE4EF89CE}"/>
              </a:ext>
            </a:extLst>
          </p:cNvPr>
          <p:cNvCxnSpPr>
            <a:cxnSpLocks/>
          </p:cNvCxnSpPr>
          <p:nvPr/>
        </p:nvCxnSpPr>
        <p:spPr>
          <a:xfrm flipV="1">
            <a:off x="3475551" y="1981220"/>
            <a:ext cx="1521361" cy="337124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" name="Picture 205">
            <a:extLst>
              <a:ext uri="{FF2B5EF4-FFF2-40B4-BE49-F238E27FC236}">
                <a16:creationId xmlns:a16="http://schemas.microsoft.com/office/drawing/2014/main" id="{36A41AD5-DEF9-4F5A-A70C-A4CF6F1634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839" t="48989" r="58501" b="37066"/>
          <a:stretch/>
        </p:blipFill>
        <p:spPr>
          <a:xfrm>
            <a:off x="4540757" y="1598277"/>
            <a:ext cx="840407" cy="86067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C962A657-7E18-4A85-AE55-9FAB56C9458E}"/>
              </a:ext>
            </a:extLst>
          </p:cNvPr>
          <p:cNvCxnSpPr>
            <a:cxnSpLocks/>
          </p:cNvCxnSpPr>
          <p:nvPr/>
        </p:nvCxnSpPr>
        <p:spPr>
          <a:xfrm>
            <a:off x="3481451" y="2307132"/>
            <a:ext cx="1515461" cy="693267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8" name="Picture 207">
            <a:extLst>
              <a:ext uri="{FF2B5EF4-FFF2-40B4-BE49-F238E27FC236}">
                <a16:creationId xmlns:a16="http://schemas.microsoft.com/office/drawing/2014/main" id="{C18AD4F2-F8CB-435B-A631-5B8C19D7DC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095" t="65776" r="44259" b="20771"/>
          <a:stretch/>
        </p:blipFill>
        <p:spPr>
          <a:xfrm>
            <a:off x="4520125" y="2673276"/>
            <a:ext cx="838907" cy="830314"/>
          </a:xfrm>
          <a:prstGeom prst="rect">
            <a:avLst/>
          </a:prstGeom>
          <a:ln w="3175">
            <a:solidFill>
              <a:srgbClr val="B3B3B3">
                <a:alpha val="56078"/>
              </a:srgbClr>
            </a:solidFill>
          </a:ln>
          <a:scene3d>
            <a:camera prst="isometricRightUp"/>
            <a:lightRig rig="threePt" dir="t"/>
          </a:scene3d>
        </p:spPr>
      </p:pic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6F1386B2-8C23-43CC-B15D-7E02652D2B97}"/>
              </a:ext>
            </a:extLst>
          </p:cNvPr>
          <p:cNvCxnSpPr>
            <a:cxnSpLocks/>
          </p:cNvCxnSpPr>
          <p:nvPr/>
        </p:nvCxnSpPr>
        <p:spPr>
          <a:xfrm>
            <a:off x="3690135" y="2600295"/>
            <a:ext cx="1307232" cy="575086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209">
            <a:extLst>
              <a:ext uri="{FF2B5EF4-FFF2-40B4-BE49-F238E27FC236}">
                <a16:creationId xmlns:a16="http://schemas.microsoft.com/office/drawing/2014/main" id="{938D22BA-9946-439E-A075-B3D04F9602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103" t="65700" r="44252" b="20664"/>
          <a:stretch/>
        </p:blipFill>
        <p:spPr>
          <a:xfrm>
            <a:off x="4602059" y="2745336"/>
            <a:ext cx="838907" cy="841654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55B4040F-F064-462F-8E4E-17D05E66A3FE}"/>
              </a:ext>
            </a:extLst>
          </p:cNvPr>
          <p:cNvCxnSpPr>
            <a:cxnSpLocks/>
          </p:cNvCxnSpPr>
          <p:nvPr/>
        </p:nvCxnSpPr>
        <p:spPr>
          <a:xfrm flipV="1">
            <a:off x="3676686" y="2116039"/>
            <a:ext cx="1387071" cy="484444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2" name="Picture 211">
            <a:extLst>
              <a:ext uri="{FF2B5EF4-FFF2-40B4-BE49-F238E27FC236}">
                <a16:creationId xmlns:a16="http://schemas.microsoft.com/office/drawing/2014/main" id="{B99ED0E3-0836-4ED3-BF3F-18B25EAC47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024" t="49170" r="44231" b="37094"/>
          <a:stretch/>
        </p:blipFill>
        <p:spPr>
          <a:xfrm>
            <a:off x="4627584" y="1686960"/>
            <a:ext cx="860278" cy="858158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A19E478E-328B-40AC-A571-93120991F553}"/>
              </a:ext>
            </a:extLst>
          </p:cNvPr>
          <p:cNvCxnSpPr>
            <a:cxnSpLocks/>
          </p:cNvCxnSpPr>
          <p:nvPr/>
        </p:nvCxnSpPr>
        <p:spPr>
          <a:xfrm>
            <a:off x="5076035" y="2124250"/>
            <a:ext cx="1118146" cy="414419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4" name="Picture 213">
            <a:extLst>
              <a:ext uri="{FF2B5EF4-FFF2-40B4-BE49-F238E27FC236}">
                <a16:creationId xmlns:a16="http://schemas.microsoft.com/office/drawing/2014/main" id="{62EE58FB-3153-41A5-89AE-61EB17DACE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394" t="55920" r="58015" b="30443"/>
          <a:stretch/>
        </p:blipFill>
        <p:spPr>
          <a:xfrm>
            <a:off x="5398847" y="1753841"/>
            <a:ext cx="1365407" cy="1379665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65CB34D3-E15C-47D7-ADFD-6FADB5AD7D51}"/>
              </a:ext>
            </a:extLst>
          </p:cNvPr>
          <p:cNvCxnSpPr>
            <a:cxnSpLocks/>
          </p:cNvCxnSpPr>
          <p:nvPr/>
        </p:nvCxnSpPr>
        <p:spPr>
          <a:xfrm flipV="1">
            <a:off x="5038357" y="2939950"/>
            <a:ext cx="793147" cy="235432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Picture 215">
            <a:extLst>
              <a:ext uri="{FF2B5EF4-FFF2-40B4-BE49-F238E27FC236}">
                <a16:creationId xmlns:a16="http://schemas.microsoft.com/office/drawing/2014/main" id="{515196DE-F745-437D-8245-9A897413BB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680" t="55835" r="43764" b="30529"/>
          <a:stretch/>
        </p:blipFill>
        <p:spPr>
          <a:xfrm>
            <a:off x="5554252" y="1991815"/>
            <a:ext cx="1342828" cy="136337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AE06B56-FEFD-4365-AFC1-E13965CC5E9E}"/>
              </a:ext>
            </a:extLst>
          </p:cNvPr>
          <p:cNvCxnSpPr>
            <a:cxnSpLocks/>
          </p:cNvCxnSpPr>
          <p:nvPr/>
        </p:nvCxnSpPr>
        <p:spPr>
          <a:xfrm flipV="1">
            <a:off x="6575885" y="1575682"/>
            <a:ext cx="630784" cy="40278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4D58DE37-9231-4675-88B1-0FC309FBB62D}"/>
              </a:ext>
            </a:extLst>
          </p:cNvPr>
          <p:cNvCxnSpPr/>
          <p:nvPr/>
        </p:nvCxnSpPr>
        <p:spPr>
          <a:xfrm>
            <a:off x="6964311" y="1230382"/>
            <a:ext cx="0" cy="3617455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54E15A6-0A74-4121-996D-8BFAE7E645CC}"/>
              </a:ext>
            </a:extLst>
          </p:cNvPr>
          <p:cNvSpPr/>
          <p:nvPr/>
        </p:nvSpPr>
        <p:spPr>
          <a:xfrm>
            <a:off x="7029265" y="1207189"/>
            <a:ext cx="2979439" cy="4706593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1" name="Graphic 220" descr="Scissors">
            <a:extLst>
              <a:ext uri="{FF2B5EF4-FFF2-40B4-BE49-F238E27FC236}">
                <a16:creationId xmlns:a16="http://schemas.microsoft.com/office/drawing/2014/main" id="{E88E4A27-6B34-42AB-84B1-8DC5ECA48D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6942207" y="3681535"/>
            <a:ext cx="1531715" cy="1531715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11895064-7C96-216B-155C-33D514985AE3}"/>
              </a:ext>
            </a:extLst>
          </p:cNvPr>
          <p:cNvSpPr txBox="1"/>
          <p:nvPr/>
        </p:nvSpPr>
        <p:spPr>
          <a:xfrm>
            <a:off x="4631368" y="5299616"/>
            <a:ext cx="1928733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include_top</a:t>
            </a:r>
            <a:r>
              <a:rPr lang="en-US" sz="1600" dirty="0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=False</a:t>
            </a:r>
            <a:endParaRPr sz="1600" dirty="0">
              <a:solidFill>
                <a:srgbClr val="FF0000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A6DBE351-2217-B809-D722-CB5B68EDF79D}"/>
              </a:ext>
            </a:extLst>
          </p:cNvPr>
          <p:cNvGrpSpPr/>
          <p:nvPr/>
        </p:nvGrpSpPr>
        <p:grpSpPr>
          <a:xfrm>
            <a:off x="5916694" y="3186861"/>
            <a:ext cx="969480" cy="2034000"/>
            <a:chOff x="5916694" y="3186861"/>
            <a:chExt cx="969480" cy="20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B641CCA3-3541-CF1B-64A8-69F07C9DBDBF}"/>
                    </a:ext>
                  </a:extLst>
                </p14:cNvPr>
                <p14:cNvContentPartPr/>
                <p14:nvPr/>
              </p14:nvContentPartPr>
              <p14:xfrm>
                <a:off x="5916694" y="3220341"/>
                <a:ext cx="943920" cy="200052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B641CCA3-3541-CF1B-64A8-69F07C9DBD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07694" y="3211341"/>
                  <a:ext cx="961560" cy="20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D9501667-9255-C99B-EDB2-7CCE22AE4A50}"/>
                    </a:ext>
                  </a:extLst>
                </p14:cNvPr>
                <p14:cNvContentPartPr/>
                <p14:nvPr/>
              </p14:nvContentPartPr>
              <p14:xfrm>
                <a:off x="6766294" y="3186861"/>
                <a:ext cx="119880" cy="14688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D9501667-9255-C99B-EDB2-7CCE22AE4A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57294" y="3178221"/>
                  <a:ext cx="137520" cy="164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0335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E902-0C6D-8D45-962E-302ABDE4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sz="3200"/>
              <a:t>전이 학습(Transfer Learning)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BC7D2667-526E-4F42-A6B3-3131A1104EB6}"/>
              </a:ext>
            </a:extLst>
          </p:cNvPr>
          <p:cNvGrpSpPr/>
          <p:nvPr/>
        </p:nvGrpSpPr>
        <p:grpSpPr>
          <a:xfrm>
            <a:off x="867266" y="1252158"/>
            <a:ext cx="9238268" cy="3112374"/>
            <a:chOff x="1055802" y="1593130"/>
            <a:chExt cx="9238268" cy="3761295"/>
          </a:xfrm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4A3282-68F0-4A75-A1F3-9D2F084119CB}"/>
                </a:ext>
              </a:extLst>
            </p:cNvPr>
            <p:cNvSpPr/>
            <p:nvPr/>
          </p:nvSpPr>
          <p:spPr>
            <a:xfrm>
              <a:off x="1055802" y="1593130"/>
              <a:ext cx="9238268" cy="3761295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E7EBB83-4369-4102-AE92-6866E949B133}"/>
                </a:ext>
              </a:extLst>
            </p:cNvPr>
            <p:cNvSpPr/>
            <p:nvPr/>
          </p:nvSpPr>
          <p:spPr>
            <a:xfrm rot="16200000">
              <a:off x="1207670" y="3145086"/>
              <a:ext cx="2528873" cy="5909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합성곱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4E4CFD1-5E5E-4225-BF7B-CC8AF3030344}"/>
                </a:ext>
              </a:extLst>
            </p:cNvPr>
            <p:cNvSpPr/>
            <p:nvPr/>
          </p:nvSpPr>
          <p:spPr>
            <a:xfrm rot="16200000">
              <a:off x="683448" y="3145086"/>
              <a:ext cx="1989647" cy="59093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입력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3B54E3CE-61C8-4ADC-9F09-E6120961060F}"/>
                </a:ext>
              </a:extLst>
            </p:cNvPr>
            <p:cNvSpPr/>
            <p:nvPr/>
          </p:nvSpPr>
          <p:spPr>
            <a:xfrm rot="16200000">
              <a:off x="2795341" y="3145086"/>
              <a:ext cx="2528871" cy="5909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합성곱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4EF7F784-0EC3-4442-96A7-2A37AF66205F}"/>
                </a:ext>
              </a:extLst>
            </p:cNvPr>
            <p:cNvSpPr/>
            <p:nvPr/>
          </p:nvSpPr>
          <p:spPr>
            <a:xfrm rot="16200000">
              <a:off x="5176846" y="3145086"/>
              <a:ext cx="2528871" cy="5909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합성곱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14321B8C-6355-4C4F-BC3B-135F656F9CFB}"/>
                </a:ext>
              </a:extLst>
            </p:cNvPr>
            <p:cNvSpPr/>
            <p:nvPr/>
          </p:nvSpPr>
          <p:spPr>
            <a:xfrm rot="16200000">
              <a:off x="7120122" y="3145086"/>
              <a:ext cx="1817660" cy="59093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밀집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8BD1E75E-B4BA-409F-AC1B-26D324EADA73}"/>
                </a:ext>
              </a:extLst>
            </p:cNvPr>
            <p:cNvSpPr/>
            <p:nvPr/>
          </p:nvSpPr>
          <p:spPr>
            <a:xfrm rot="16200000">
              <a:off x="8831501" y="3145086"/>
              <a:ext cx="1570240" cy="59093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출력</a:t>
              </a: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5EC879A9-32A5-484F-A8B9-6CCD3C0002B6}"/>
                </a:ext>
              </a:extLst>
            </p:cNvPr>
            <p:cNvSpPr/>
            <p:nvPr/>
          </p:nvSpPr>
          <p:spPr>
            <a:xfrm rot="16200000">
              <a:off x="8163385" y="3145086"/>
              <a:ext cx="1318804" cy="59093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밀집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6D91434A-3BC0-4265-A128-7E3D46449714}"/>
                </a:ext>
              </a:extLst>
            </p:cNvPr>
            <p:cNvSpPr/>
            <p:nvPr/>
          </p:nvSpPr>
          <p:spPr>
            <a:xfrm rot="16200000">
              <a:off x="2001506" y="3145086"/>
              <a:ext cx="2528871" cy="590931"/>
            </a:xfrm>
            <a:prstGeom prst="rect">
              <a:avLst/>
            </a:prstGeom>
            <a:solidFill>
              <a:srgbClr val="D059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Max Pooling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85BA4F86-6521-4339-BA95-D98BB3324033}"/>
                </a:ext>
              </a:extLst>
            </p:cNvPr>
            <p:cNvSpPr/>
            <p:nvPr/>
          </p:nvSpPr>
          <p:spPr>
            <a:xfrm rot="16200000">
              <a:off x="3589176" y="3145086"/>
              <a:ext cx="2528871" cy="59093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드롭아웃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8F8FA3E-2146-4154-B6BE-DDA9A9D646D2}"/>
                </a:ext>
              </a:extLst>
            </p:cNvPr>
            <p:cNvSpPr/>
            <p:nvPr/>
          </p:nvSpPr>
          <p:spPr>
            <a:xfrm rot="16200000">
              <a:off x="4383011" y="3145086"/>
              <a:ext cx="2528871" cy="590931"/>
            </a:xfrm>
            <a:prstGeom prst="rect">
              <a:avLst/>
            </a:prstGeom>
            <a:solidFill>
              <a:srgbClr val="D059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Max Pooling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998553ED-AAB9-4129-9E4B-0499EB064921}"/>
                </a:ext>
              </a:extLst>
            </p:cNvPr>
            <p:cNvSpPr/>
            <p:nvPr/>
          </p:nvSpPr>
          <p:spPr>
            <a:xfrm rot="16200000">
              <a:off x="5970681" y="3145086"/>
              <a:ext cx="2528871" cy="590931"/>
            </a:xfrm>
            <a:prstGeom prst="rect">
              <a:avLst/>
            </a:prstGeom>
            <a:solidFill>
              <a:srgbClr val="D059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Max Pooling</a:t>
              </a:r>
            </a:p>
          </p:txBody>
        </p: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D121865D-A808-4A3F-9866-78593476F35E}"/>
                </a:ext>
              </a:extLst>
            </p:cNvPr>
            <p:cNvCxnSpPr>
              <a:cxnSpLocks/>
            </p:cNvCxnSpPr>
            <p:nvPr/>
          </p:nvCxnSpPr>
          <p:spPr>
            <a:xfrm>
              <a:off x="1973737" y="3388134"/>
              <a:ext cx="202904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775A9AB5-D37E-4E71-A9EF-FDBAAAFB55F2}"/>
                </a:ext>
              </a:extLst>
            </p:cNvPr>
            <p:cNvCxnSpPr>
              <a:cxnSpLocks/>
              <a:stCxn id="223" idx="2"/>
              <a:endCxn id="230" idx="0"/>
            </p:cNvCxnSpPr>
            <p:nvPr/>
          </p:nvCxnSpPr>
          <p:spPr>
            <a:xfrm>
              <a:off x="2767572" y="3440551"/>
              <a:ext cx="202904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AF09F7C5-8FD5-4349-A781-0B36531E8B63}"/>
                </a:ext>
              </a:extLst>
            </p:cNvPr>
            <p:cNvCxnSpPr>
              <a:cxnSpLocks/>
              <a:stCxn id="230" idx="2"/>
              <a:endCxn id="225" idx="0"/>
            </p:cNvCxnSpPr>
            <p:nvPr/>
          </p:nvCxnSpPr>
          <p:spPr>
            <a:xfrm>
              <a:off x="3561407" y="3440551"/>
              <a:ext cx="202904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77338F81-AD75-4A6B-B8E2-E138B4508FAB}"/>
                </a:ext>
              </a:extLst>
            </p:cNvPr>
            <p:cNvCxnSpPr>
              <a:cxnSpLocks/>
              <a:stCxn id="225" idx="2"/>
              <a:endCxn id="231" idx="0"/>
            </p:cNvCxnSpPr>
            <p:nvPr/>
          </p:nvCxnSpPr>
          <p:spPr>
            <a:xfrm>
              <a:off x="4355242" y="3440551"/>
              <a:ext cx="202904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D047A2E5-8E2D-4C55-A480-0516766A50EC}"/>
                </a:ext>
              </a:extLst>
            </p:cNvPr>
            <p:cNvCxnSpPr>
              <a:cxnSpLocks/>
              <a:stCxn id="231" idx="2"/>
              <a:endCxn id="232" idx="0"/>
            </p:cNvCxnSpPr>
            <p:nvPr/>
          </p:nvCxnSpPr>
          <p:spPr>
            <a:xfrm>
              <a:off x="5149077" y="3440551"/>
              <a:ext cx="202904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623CD9D8-F625-4E7D-AD8D-E50915652E7F}"/>
                </a:ext>
              </a:extLst>
            </p:cNvPr>
            <p:cNvCxnSpPr>
              <a:cxnSpLocks/>
              <a:stCxn id="232" idx="2"/>
              <a:endCxn id="226" idx="0"/>
            </p:cNvCxnSpPr>
            <p:nvPr/>
          </p:nvCxnSpPr>
          <p:spPr>
            <a:xfrm>
              <a:off x="5942912" y="3440551"/>
              <a:ext cx="202904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6DE184FC-8957-40E4-BC2A-056EF9110801}"/>
                </a:ext>
              </a:extLst>
            </p:cNvPr>
            <p:cNvCxnSpPr>
              <a:cxnSpLocks/>
              <a:stCxn id="226" idx="2"/>
              <a:endCxn id="233" idx="0"/>
            </p:cNvCxnSpPr>
            <p:nvPr/>
          </p:nvCxnSpPr>
          <p:spPr>
            <a:xfrm>
              <a:off x="6736747" y="3440551"/>
              <a:ext cx="202904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26D39E98-39B9-47BC-B47F-548BE6FE0D97}"/>
                </a:ext>
              </a:extLst>
            </p:cNvPr>
            <p:cNvCxnSpPr>
              <a:cxnSpLocks/>
              <a:stCxn id="233" idx="2"/>
              <a:endCxn id="227" idx="0"/>
            </p:cNvCxnSpPr>
            <p:nvPr/>
          </p:nvCxnSpPr>
          <p:spPr>
            <a:xfrm>
              <a:off x="7530582" y="3440551"/>
              <a:ext cx="202905" cy="1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F8CBABB4-3C5F-4E8B-AFEA-C18F10C11695}"/>
                </a:ext>
              </a:extLst>
            </p:cNvPr>
            <p:cNvCxnSpPr>
              <a:cxnSpLocks/>
              <a:stCxn id="227" idx="2"/>
              <a:endCxn id="229" idx="0"/>
            </p:cNvCxnSpPr>
            <p:nvPr/>
          </p:nvCxnSpPr>
          <p:spPr>
            <a:xfrm>
              <a:off x="8324418" y="3440552"/>
              <a:ext cx="202904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6E57B4C8-1757-4750-9553-5FB7A6288157}"/>
                </a:ext>
              </a:extLst>
            </p:cNvPr>
            <p:cNvCxnSpPr>
              <a:cxnSpLocks/>
              <a:stCxn id="229" idx="2"/>
              <a:endCxn id="228" idx="0"/>
            </p:cNvCxnSpPr>
            <p:nvPr/>
          </p:nvCxnSpPr>
          <p:spPr>
            <a:xfrm>
              <a:off x="9118253" y="3440552"/>
              <a:ext cx="202903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792A9471-696F-4C22-A014-EC566A916AD2}"/>
              </a:ext>
            </a:extLst>
          </p:cNvPr>
          <p:cNvSpPr/>
          <p:nvPr/>
        </p:nvSpPr>
        <p:spPr>
          <a:xfrm>
            <a:off x="1988104" y="3946959"/>
            <a:ext cx="6941612" cy="973083"/>
          </a:xfrm>
          <a:prstGeom prst="leftRightArrow">
            <a:avLst/>
          </a:prstGeom>
          <a:solidFill>
            <a:schemeClr val="tx2"/>
          </a:solidFill>
          <a:ln w="1905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3BF3C5D-03D1-4282-826B-26169FE009F7}"/>
              </a:ext>
            </a:extLst>
          </p:cNvPr>
          <p:cNvSpPr/>
          <p:nvPr/>
        </p:nvSpPr>
        <p:spPr>
          <a:xfrm>
            <a:off x="674099" y="4762250"/>
            <a:ext cx="1507173" cy="585337"/>
          </a:xfrm>
          <a:prstGeom prst="roundRect">
            <a:avLst/>
          </a:prstGeom>
          <a:solidFill>
            <a:schemeClr val="tx1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더 일반적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1F90C8-C8A6-4D6E-B8AD-AA949EBF174A}"/>
              </a:ext>
            </a:extLst>
          </p:cNvPr>
          <p:cNvSpPr/>
          <p:nvPr/>
        </p:nvSpPr>
        <p:spPr>
          <a:xfrm>
            <a:off x="8752785" y="4762250"/>
            <a:ext cx="1507173" cy="585337"/>
          </a:xfrm>
          <a:prstGeom prst="roundRect">
            <a:avLst/>
          </a:prstGeom>
          <a:solidFill>
            <a:schemeClr val="tx1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더 전문적</a:t>
            </a:r>
          </a:p>
        </p:txBody>
      </p:sp>
    </p:spTree>
    <p:extLst>
      <p:ext uri="{BB962C8B-B14F-4D97-AF65-F5344CB8AC3E}">
        <p14:creationId xmlns:p14="http://schemas.microsoft.com/office/powerpoint/2010/main" val="3217323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E902-0C6D-8D45-962E-302ABDE4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sz="3200" b="1" dirty="0" err="1"/>
              <a:t>전이</a:t>
            </a:r>
            <a:r>
              <a:rPr lang="en-US" sz="3200" b="1" dirty="0"/>
              <a:t> </a:t>
            </a:r>
            <a:r>
              <a:rPr lang="en-US" sz="3200" b="1" dirty="0" err="1"/>
              <a:t>학습</a:t>
            </a:r>
            <a:r>
              <a:rPr lang="en-US" sz="3200" b="1" dirty="0"/>
              <a:t>(Transfer Learning)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E2FB5-8D51-E146-842B-7E7CC771C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anchor="t">
            <a:normAutofit/>
          </a:bodyPr>
          <a:lstStyle/>
          <a:p>
            <a:r>
              <a:rPr lang="en-US" dirty="0" err="1"/>
              <a:t>모델</a:t>
            </a:r>
            <a:r>
              <a:rPr lang="en-US" dirty="0"/>
              <a:t> </a:t>
            </a:r>
            <a:r>
              <a:rPr lang="en-US" dirty="0" err="1"/>
              <a:t>동결</a:t>
            </a:r>
            <a:r>
              <a:rPr lang="en-US" dirty="0"/>
              <a:t>(Freeze)</a:t>
            </a:r>
          </a:p>
        </p:txBody>
      </p:sp>
      <p:pic>
        <p:nvPicPr>
          <p:cNvPr id="6" name="Picture 5" descr="Close-up of a real snowflake">
            <a:extLst>
              <a:ext uri="{FF2B5EF4-FFF2-40B4-BE49-F238E27FC236}">
                <a16:creationId xmlns:a16="http://schemas.microsoft.com/office/drawing/2014/main" id="{5BB24A72-6C13-417F-BC27-84F9FCC6B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1208" b="22791"/>
          <a:stretch/>
        </p:blipFill>
        <p:spPr>
          <a:xfrm>
            <a:off x="525780" y="1708796"/>
            <a:ext cx="9948672" cy="3718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100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E902-0C6D-8D45-962E-302ABDE4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sz="3200" b="1"/>
              <a:t>전이 학습(Transfer Learning)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A9C8A8-6280-4DF9-8DEA-5449A597C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76" t="31145" r="49999" b="27273"/>
          <a:stretch/>
        </p:blipFill>
        <p:spPr>
          <a:xfrm>
            <a:off x="706582" y="2021031"/>
            <a:ext cx="2512684" cy="33730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3CA71E-0A64-47C4-8461-9BCCA90BAB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61" t="29630" r="50474" b="28788"/>
          <a:stretch/>
        </p:blipFill>
        <p:spPr>
          <a:xfrm>
            <a:off x="4203146" y="2021031"/>
            <a:ext cx="2432162" cy="33730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5BBEAB-30F5-48E6-A8F0-280A1BB830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387" t="30640" r="50000" b="27778"/>
          <a:stretch/>
        </p:blipFill>
        <p:spPr>
          <a:xfrm>
            <a:off x="7619188" y="2021031"/>
            <a:ext cx="2539996" cy="337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94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5AC7D1-22DC-5B44-4C3C-877D55133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6361" y="1588168"/>
            <a:ext cx="4995965" cy="3994485"/>
          </a:xfrm>
          <a:solidFill>
            <a:srgbClr val="FFC000">
              <a:alpha val="22000"/>
            </a:srgbClr>
          </a:solidFill>
        </p:spPr>
        <p:txBody>
          <a:bodyPr/>
          <a:lstStyle/>
          <a:p>
            <a:pPr marL="101600" indent="0">
              <a:buNone/>
            </a:pPr>
            <a:r>
              <a:rPr lang="en" altLang="ko-Kore-KR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Sequential Model API</a:t>
            </a:r>
            <a:endParaRPr lang="en" altLang="ko-Kore-KR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01600" indent="0">
              <a:buNone/>
            </a:pPr>
            <a:r>
              <a:rPr lang="en" altLang="ko-Kore-KR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tensorflow.keras.models</a:t>
            </a: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Sequential</a:t>
            </a:r>
          </a:p>
          <a:p>
            <a:pPr marL="101600" indent="0">
              <a:buNone/>
            </a:pPr>
            <a:r>
              <a:rPr lang="en" altLang="ko-Kore-KR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tensorflow.keras.layers</a:t>
            </a: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Dense, GlobalAveragePooling2D</a:t>
            </a:r>
          </a:p>
          <a:p>
            <a:pPr marL="101600" indent="0">
              <a:buNone/>
            </a:pPr>
            <a:b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 = Sequential()</a:t>
            </a:r>
          </a:p>
          <a:p>
            <a:pPr marL="101600" indent="0">
              <a:buNone/>
            </a:pPr>
            <a:r>
              <a:rPr lang="en" altLang="ko-Kore-KR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model.add</a:t>
            </a: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base_model</a:t>
            </a: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101600" indent="0">
              <a:buNone/>
            </a:pPr>
            <a:r>
              <a:rPr lang="en" altLang="ko-Kore-KR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model.add</a:t>
            </a: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(GlobalAveragePooling2D())</a:t>
            </a:r>
          </a:p>
          <a:p>
            <a:pPr marL="101600" indent="0">
              <a:buNone/>
            </a:pPr>
            <a:r>
              <a:rPr lang="en" altLang="ko-Kore-KR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model.add</a:t>
            </a: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(Dense(</a:t>
            </a:r>
            <a:r>
              <a:rPr lang="en" altLang="ko-Kore-KR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units</a:t>
            </a: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ko-Kore-KR" sz="16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ko-Kore-KR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activation</a:t>
            </a: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ko-Kore-KR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‘</a:t>
            </a:r>
            <a:r>
              <a:rPr lang="en" altLang="ko-Kore-KR" sz="16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binary_crossentropy</a:t>
            </a:r>
            <a:r>
              <a:rPr lang="en" altLang="ko-Kore-KR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endParaRPr kumimoji="1" lang="ko-Kore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2BD631C-8154-4990-0AFD-7C89EE820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59" y="625132"/>
            <a:ext cx="9976104" cy="590931"/>
          </a:xfrm>
        </p:spPr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Sequential, </a:t>
            </a:r>
            <a:r>
              <a:rPr lang="en-US" dirty="0" err="1"/>
              <a:t>Funcational</a:t>
            </a:r>
            <a:r>
              <a:rPr lang="en-US" dirty="0"/>
              <a:t> Model</a:t>
            </a:r>
            <a:endParaRPr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87F11B88-7052-5776-7018-C5EAD792CE0C}"/>
              </a:ext>
            </a:extLst>
          </p:cNvPr>
          <p:cNvSpPr txBox="1">
            <a:spLocks/>
          </p:cNvSpPr>
          <p:nvPr/>
        </p:nvSpPr>
        <p:spPr bwMode="auto">
          <a:xfrm>
            <a:off x="228600" y="1561196"/>
            <a:ext cx="5390148" cy="3998767"/>
          </a:xfrm>
          <a:prstGeom prst="rect">
            <a:avLst/>
          </a:prstGeom>
          <a:solidFill>
            <a:srgbClr val="FFC000">
              <a:alpha val="22000"/>
            </a:srgbClr>
          </a:solidFill>
          <a:ln w="9525">
            <a:noFill/>
            <a:miter lim="800000"/>
            <a:headEnd/>
            <a:tailEnd/>
          </a:ln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457200" marR="0" lvl="0" indent="-355600" algn="l" rtl="0" eaLnBrk="1" fontAlgn="base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 eaLnBrk="1" fontAlgn="base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—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30200" algn="l" rtl="0" eaLnBrk="1" fontAlgn="base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—"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 eaLnBrk="1" fontAlgn="base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300"/>
              </a:spcBef>
              <a:buFont typeface="Trebuchet MS"/>
              <a:buNone/>
            </a:pPr>
            <a:r>
              <a:rPr lang="en" altLang="ko-Kore-KR" sz="1600" kern="0" dirty="0">
                <a:solidFill>
                  <a:srgbClr val="008000"/>
                </a:solidFill>
                <a:latin typeface="Menlo" panose="020B0609030804020204" pitchFamily="49" charset="0"/>
              </a:rPr>
              <a:t># Functional Model API</a:t>
            </a:r>
            <a:endParaRPr lang="en" altLang="ko-Kore-KR" sz="1600" kern="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101600" indent="0">
              <a:buNone/>
            </a:pP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inputs = </a:t>
            </a:r>
            <a:r>
              <a:rPr lang="en" altLang="ko-Kore-KR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keras.Input</a:t>
            </a: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shape</a:t>
            </a: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=(</a:t>
            </a:r>
            <a:r>
              <a:rPr lang="en" altLang="ko-Kore-KR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224</a:t>
            </a: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ko-Kore-KR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224</a:t>
            </a: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ko-Kore-KR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 marL="101600" indent="0">
              <a:buNone/>
            </a:pP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 = </a:t>
            </a:r>
            <a:r>
              <a:rPr lang="en" altLang="ko-Kore-KR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base_model</a:t>
            </a: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(inputs, </a:t>
            </a:r>
            <a:r>
              <a:rPr lang="en" altLang="ko-Kore-KR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training</a:t>
            </a: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ko-Kore-KR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101600" indent="0">
              <a:buNone/>
            </a:pPr>
            <a:b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CNN layer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의 차원을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차원 벡터로 줄여 </a:t>
            </a:r>
            <a:r>
              <a:rPr lang="en" altLang="ko-Kore-KR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pooling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하여 다음 </a:t>
            </a:r>
            <a:r>
              <a:rPr lang="en" altLang="ko-Kore-KR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FC layer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로 전달</a:t>
            </a:r>
            <a:endParaRPr lang="ko-KR" altLang="en-US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01600" indent="0">
              <a:buNone/>
            </a:pP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 = keras.layers.GlobalAveragePooling2D()(x) </a:t>
            </a:r>
          </a:p>
          <a:p>
            <a:pPr marL="101600" indent="0">
              <a:buNone/>
            </a:pPr>
            <a:b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ko-Kore-KR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A Dense classifier with a single unit (binary classification)</a:t>
            </a:r>
            <a:endParaRPr lang="en" altLang="ko-Kore-KR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101600" indent="0">
              <a:buNone/>
            </a:pP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outputs = </a:t>
            </a:r>
            <a:r>
              <a:rPr lang="en" altLang="ko-Kore-KR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keras.layers.Dense</a:t>
            </a: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ko-Kore-KR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)(x)</a:t>
            </a:r>
          </a:p>
          <a:p>
            <a:pPr marL="101600" indent="0">
              <a:buNone/>
            </a:pP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 = </a:t>
            </a:r>
            <a:r>
              <a:rPr lang="en" altLang="ko-Kore-KR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keras.Model</a:t>
            </a:r>
            <a:r>
              <a:rPr lang="en" altLang="ko-Kore-KR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(inputs, outputs)</a:t>
            </a:r>
          </a:p>
          <a:p>
            <a:pPr defTabSz="914400"/>
            <a:endParaRPr kumimoji="1" lang="ko-Kore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3702527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wrap="square" anchor="b">
            <a:normAutofit/>
          </a:bodyPr>
          <a:lstStyle/>
          <a:p>
            <a:r>
              <a:rPr lang="en-GB"/>
              <a:t>시작하겠습니다!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81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913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17528"/>
            <a:ext cx="10972800" cy="3695347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5513832"/>
            <a:ext cx="10972800" cy="66865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515571"/>
            <a:ext cx="109728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8506" y="1662379"/>
            <a:ext cx="864677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972526" cy="6172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17528"/>
            <a:ext cx="10972800" cy="3695347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DE902-0C6D-8D45-962E-302ABDE4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21" y="2072742"/>
            <a:ext cx="2944883" cy="24067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ko-KR" altLang="en-US" sz="3200" dirty="0">
                <a:solidFill>
                  <a:schemeClr val="tx1"/>
                </a:solidFill>
              </a:rPr>
              <a:t>목차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421" y="1931887"/>
            <a:ext cx="294488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6422" y="2810246"/>
            <a:ext cx="3177141" cy="9443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j-ea"/>
              <a:cs typeface="+mj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5513832"/>
            <a:ext cx="10972800" cy="66865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515571"/>
            <a:ext cx="109728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DF2817-7EA3-4ADB-9415-6817F45B68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27721" y="722947"/>
          <a:ext cx="5322094" cy="4173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11217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17528"/>
            <a:ext cx="10972800" cy="3695347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5513832"/>
            <a:ext cx="10972800" cy="668655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515571"/>
            <a:ext cx="109728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8506" y="1662379"/>
            <a:ext cx="864677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FD6EDB49-211E-499D-9A08-6C5FF3D06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972526" cy="6172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8F9F37E-D3CF-4F3D-96C2-25307819D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17528"/>
            <a:ext cx="10972800" cy="3695347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5FFF17D-767C-40E7-8C89-962F1F54B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997" y="574657"/>
            <a:ext cx="9814806" cy="4359095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69F39E1-619D-4D9E-8823-8BD8CC32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" y="779100"/>
            <a:ext cx="9406433" cy="3950208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2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C53F47-DF50-454F-A5A6-6B969748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1316" y="927233"/>
            <a:ext cx="9110167" cy="3653942"/>
          </a:xfrm>
          <a:prstGeom prst="rect">
            <a:avLst/>
          </a:prstGeom>
          <a:noFill/>
          <a:ln>
            <a:solidFill>
              <a:srgbClr val="DFD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DE902-0C6D-8D45-962E-302ABDE4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21" y="1238447"/>
            <a:ext cx="8465302" cy="90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ko-KR" altLang="en-US" sz="3200" dirty="0">
                <a:solidFill>
                  <a:srgbClr val="FFFFFF"/>
                </a:solidFill>
              </a:rPr>
              <a:t>목차</a:t>
            </a:r>
            <a:r>
              <a:rPr lang="en-US" sz="3200" b="0" i="0" kern="1200" cap="all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– 5부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C6C09-1E64-CA4F-8494-490CAA3DF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421" y="2218491"/>
            <a:ext cx="8465302" cy="21632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228600" defTabSz="914400">
              <a:lnSpc>
                <a:spcPct val="11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FFFF"/>
                </a:solidFill>
              </a:rPr>
              <a:t>복습</a:t>
            </a:r>
            <a:endParaRPr lang="en-US" sz="1400" dirty="0">
              <a:solidFill>
                <a:srgbClr val="FFFFFF"/>
              </a:solidFill>
            </a:endParaRPr>
          </a:p>
          <a:p>
            <a:pPr marL="457200" indent="-228600" defTabSz="914400">
              <a:lnSpc>
                <a:spcPct val="11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사전 트레이닝된 모델</a:t>
            </a:r>
          </a:p>
          <a:p>
            <a:pPr marL="457200" indent="-228600" defTabSz="914400">
              <a:lnSpc>
                <a:spcPct val="11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전이 학습(Transfer Learning)</a:t>
            </a:r>
          </a:p>
          <a:p>
            <a:pPr marL="457200" indent="-228600" defTabSz="914400">
              <a:lnSpc>
                <a:spcPct val="11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</a:endParaRPr>
          </a:p>
          <a:p>
            <a:pPr marL="457200" indent="-228600" defTabSz="914400">
              <a:lnSpc>
                <a:spcPct val="11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</a:endParaRPr>
          </a:p>
          <a:p>
            <a:pPr marL="457200" indent="-228600" defTabSz="914400">
              <a:lnSpc>
                <a:spcPct val="11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6A26901A-BC62-4A3A-A07A-65E1F3DDD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5513832"/>
            <a:ext cx="10972800" cy="6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53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wrap="square" anchor="b">
            <a:normAutofit/>
          </a:bodyPr>
          <a:lstStyle/>
          <a:p>
            <a:r>
              <a:rPr lang="ko-KR" altLang="en-US" dirty="0"/>
              <a:t>복습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502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E902-0C6D-8D45-962E-302ABDE4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/>
              <a:t>복습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C6C09-1E64-CA4F-8494-490CAA3DF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2959" y="1792049"/>
            <a:ext cx="3914466" cy="3718925"/>
          </a:xfrm>
        </p:spPr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600" dirty="0"/>
              <a:t>Learning Rate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600" dirty="0"/>
              <a:t>Number of Layers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600" dirty="0"/>
              <a:t>Neurons per Layer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600" dirty="0"/>
              <a:t>Activation Functions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600" dirty="0"/>
              <a:t>Dropout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600" dirty="0"/>
              <a:t>Data</a:t>
            </a:r>
          </a:p>
        </p:txBody>
      </p:sp>
      <p:pic>
        <p:nvPicPr>
          <p:cNvPr id="12" name="Picture 11" descr="A desk with technical drawings, pencil and tools">
            <a:extLst>
              <a:ext uri="{FF2B5EF4-FFF2-40B4-BE49-F238E27FC236}">
                <a16:creationId xmlns:a16="http://schemas.microsoft.com/office/drawing/2014/main" id="{01043BF4-B57F-4777-807B-7E0FDFBD2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0" y="1792049"/>
            <a:ext cx="5113157" cy="340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72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wrap="square" anchor="b">
            <a:normAutofit/>
          </a:bodyPr>
          <a:lstStyle/>
          <a:p>
            <a:r>
              <a:rPr lang="en-GB" dirty="0" err="1"/>
              <a:t>사전</a:t>
            </a:r>
            <a:r>
              <a:rPr lang="en-GB" dirty="0"/>
              <a:t> </a:t>
            </a:r>
            <a:r>
              <a:rPr lang="en-GB" dirty="0" err="1"/>
              <a:t>트레이닝된</a:t>
            </a:r>
            <a:r>
              <a:rPr lang="en-GB" dirty="0"/>
              <a:t> </a:t>
            </a:r>
            <a:r>
              <a:rPr lang="en-GB" dirty="0" err="1"/>
              <a:t>모델</a:t>
            </a:r>
            <a:br>
              <a:rPr lang="en-GB" dirty="0"/>
            </a:br>
            <a:r>
              <a:rPr lang="en-GB" dirty="0"/>
              <a:t>Pre-Trained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954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E902-0C6D-8D45-962E-302ABDE4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사전</a:t>
            </a:r>
            <a:r>
              <a:rPr lang="en-US" sz="3200" b="1" dirty="0"/>
              <a:t> </a:t>
            </a:r>
            <a:r>
              <a:rPr lang="en-US" sz="3200" b="1" dirty="0" err="1"/>
              <a:t>트레이닝된</a:t>
            </a:r>
            <a:r>
              <a:rPr lang="en-US" sz="3200" b="1" dirty="0"/>
              <a:t> </a:t>
            </a:r>
            <a:r>
              <a:rPr lang="en-US" sz="3200" b="1" dirty="0" err="1"/>
              <a:t>모델</a:t>
            </a:r>
            <a:r>
              <a:rPr lang="en-US" sz="3200" b="1" dirty="0"/>
              <a:t> (Pre-Trained Models)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D028EF-8F0D-4066-84FE-FECA5F8590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6743" y="3817099"/>
            <a:ext cx="4472609" cy="11728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D09E46-1E4A-4B23-B01B-8AFB471BC3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4986" y="1835670"/>
            <a:ext cx="3772196" cy="11659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DF5A1D-BFD4-4341-B86B-A30CBEDBF537}"/>
              </a:ext>
            </a:extLst>
          </p:cNvPr>
          <p:cNvSpPr txBox="1"/>
          <p:nvPr/>
        </p:nvSpPr>
        <p:spPr>
          <a:xfrm flipH="1">
            <a:off x="6506153" y="3401696"/>
            <a:ext cx="3911520" cy="200362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6000" b="0" i="0" cap="all">
                <a:effectLst/>
                <a:latin typeface="Trebuchet MS"/>
              </a:rPr>
              <a:t>PYTORCH</a:t>
            </a:r>
            <a:br>
              <a:rPr lang="en-US" sz="6000" b="0" i="0" cap="all">
                <a:solidFill>
                  <a:srgbClr val="212529"/>
                </a:solidFill>
                <a:effectLst/>
                <a:latin typeface="Trebuchet MS"/>
              </a:rPr>
            </a:br>
            <a:r>
              <a:rPr lang="en-US" sz="6000" b="0" i="0" cap="all">
                <a:effectLst/>
                <a:latin typeface="Trebuchet MS"/>
              </a:rPr>
              <a:t>HUB</a:t>
            </a:r>
          </a:p>
          <a:p>
            <a:pPr>
              <a:lnSpc>
                <a:spcPct val="90000"/>
              </a:lnSpc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1026" name="Picture 2" descr="TensorFlow Hub">
            <a:extLst>
              <a:ext uri="{FF2B5EF4-FFF2-40B4-BE49-F238E27FC236}">
                <a16:creationId xmlns:a16="http://schemas.microsoft.com/office/drawing/2014/main" id="{9032C1F3-6332-43F3-9571-42B7911D6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10" y="1026427"/>
            <a:ext cx="5363876" cy="301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578C5D-C410-DB97-1588-DF24FCD7F108}"/>
              </a:ext>
            </a:extLst>
          </p:cNvPr>
          <p:cNvSpPr txBox="1"/>
          <p:nvPr/>
        </p:nvSpPr>
        <p:spPr>
          <a:xfrm>
            <a:off x="1276743" y="5562858"/>
            <a:ext cx="3338157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" altLang="ko-Kore-KR" sz="1400" dirty="0">
                <a:solidFill>
                  <a:schemeClr val="bg1"/>
                </a:solidFill>
                <a:latin typeface="Trebuchet MS" panose="020B0603020202020204" pitchFamily="34" charset="0"/>
                <a:hlinkClick r:id="rId6"/>
              </a:rPr>
              <a:t>https://www.tensorflow.org/hub?hl=ko</a:t>
            </a:r>
            <a:endParaRPr kumimoji="1" lang="en" altLang="ko-Kore-KR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>
              <a:lnSpc>
                <a:spcPct val="90000"/>
              </a:lnSpc>
            </a:pPr>
            <a:endParaRPr kumimoji="1" lang="ko-Kore-KR" alt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72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E902-0C6D-8D45-962E-302ABDE4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사전</a:t>
            </a:r>
            <a:r>
              <a:rPr lang="en-US" sz="3200" b="1" dirty="0"/>
              <a:t> </a:t>
            </a:r>
            <a:r>
              <a:rPr lang="en-US" sz="3200" b="1" dirty="0" err="1"/>
              <a:t>트레이닝된</a:t>
            </a:r>
            <a:r>
              <a:rPr lang="en-US" sz="3200" b="1" dirty="0"/>
              <a:t> </a:t>
            </a:r>
            <a:r>
              <a:rPr lang="en-US" sz="3200" b="1" dirty="0" err="1"/>
              <a:t>모델</a:t>
            </a:r>
            <a:r>
              <a:rPr lang="en-US" sz="3200" b="1" dirty="0"/>
              <a:t> (Pre-Trained Models)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9F3235-EF85-4466-8847-FAC8E9ACD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52" t="29469" r="35186" b="48309"/>
          <a:stretch/>
        </p:blipFill>
        <p:spPr>
          <a:xfrm>
            <a:off x="2554357" y="1801818"/>
            <a:ext cx="6033052" cy="200770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E42FBEF-DC91-4253-853E-892EA847A2B1}"/>
              </a:ext>
            </a:extLst>
          </p:cNvPr>
          <p:cNvGrpSpPr/>
          <p:nvPr/>
        </p:nvGrpSpPr>
        <p:grpSpPr>
          <a:xfrm>
            <a:off x="3149061" y="3914609"/>
            <a:ext cx="4674678" cy="1089529"/>
            <a:chOff x="3149061" y="3667871"/>
            <a:chExt cx="4674678" cy="10895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23A7D8-AFB2-4641-A9B1-67E74D83B075}"/>
                </a:ext>
              </a:extLst>
            </p:cNvPr>
            <p:cNvSpPr txBox="1"/>
            <p:nvPr/>
          </p:nvSpPr>
          <p:spPr>
            <a:xfrm>
              <a:off x="3149061" y="3667871"/>
              <a:ext cx="4674678" cy="108952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200">
                  <a:solidFill>
                    <a:schemeClr val="bg1"/>
                  </a:solidFill>
                </a:rPr>
                <a:t>IM</a:t>
              </a:r>
              <a:r>
                <a:rPr lang="en-US" sz="6000">
                  <a:solidFill>
                    <a:schemeClr val="bg1"/>
                  </a:solidFill>
                </a:rPr>
                <a:t>   </a:t>
              </a:r>
              <a:r>
                <a:rPr lang="en-US" sz="7200">
                  <a:solidFill>
                    <a:schemeClr val="bg1"/>
                  </a:solidFill>
                </a:rPr>
                <a:t>GE</a:t>
              </a:r>
              <a:r>
                <a:rPr lang="en-US" sz="7200">
                  <a:solidFill>
                    <a:schemeClr val="bg2">
                      <a:lumMod val="75000"/>
                    </a:schemeClr>
                  </a:solidFill>
                </a:rPr>
                <a:t>NET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6165E11-DCAC-4AA4-9617-9E3EBF26CC1C}"/>
                </a:ext>
              </a:extLst>
            </p:cNvPr>
            <p:cNvGrpSpPr/>
            <p:nvPr/>
          </p:nvGrpSpPr>
          <p:grpSpPr>
            <a:xfrm>
              <a:off x="4288124" y="3821200"/>
              <a:ext cx="647370" cy="670955"/>
              <a:chOff x="572468" y="3269673"/>
              <a:chExt cx="752756" cy="78018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2CABDAB-4830-491D-90D0-A2EAFAA68210}"/>
                  </a:ext>
                </a:extLst>
              </p:cNvPr>
              <p:cNvCxnSpPr/>
              <p:nvPr/>
            </p:nvCxnSpPr>
            <p:spPr>
              <a:xfrm flipH="1">
                <a:off x="718457" y="3410857"/>
                <a:ext cx="232229" cy="442686"/>
              </a:xfrm>
              <a:prstGeom prst="line">
                <a:avLst/>
              </a:prstGeom>
              <a:ln w="571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96985E8-1225-435B-A26F-199ABE72B0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689" y="3410857"/>
                <a:ext cx="232229" cy="442686"/>
              </a:xfrm>
              <a:prstGeom prst="line">
                <a:avLst/>
              </a:prstGeom>
              <a:ln w="571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EC1504A8-30E0-4F85-AF2D-76AFD532ADA5}"/>
                  </a:ext>
                </a:extLst>
              </p:cNvPr>
              <p:cNvSpPr/>
              <p:nvPr/>
            </p:nvSpPr>
            <p:spPr>
              <a:xfrm>
                <a:off x="809547" y="3269673"/>
                <a:ext cx="278597" cy="278597"/>
              </a:xfrm>
              <a:prstGeom prst="roundRect">
                <a:avLst/>
              </a:prstGeom>
              <a:solidFill>
                <a:srgbClr val="34B8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1694EBF-0BA9-4354-9D89-E8D92184C66B}"/>
                  </a:ext>
                </a:extLst>
              </p:cNvPr>
              <p:cNvSpPr/>
              <p:nvPr/>
            </p:nvSpPr>
            <p:spPr>
              <a:xfrm>
                <a:off x="572468" y="3771256"/>
                <a:ext cx="278597" cy="278597"/>
              </a:xfrm>
              <a:prstGeom prst="roundRect">
                <a:avLst/>
              </a:prstGeom>
              <a:solidFill>
                <a:srgbClr val="F97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7C125EB-278E-46A8-8C39-75E9F5B56DC1}"/>
                  </a:ext>
                </a:extLst>
              </p:cNvPr>
              <p:cNvSpPr/>
              <p:nvPr/>
            </p:nvSpPr>
            <p:spPr>
              <a:xfrm>
                <a:off x="1046627" y="3771256"/>
                <a:ext cx="278597" cy="278597"/>
              </a:xfrm>
              <a:prstGeom prst="roundRect">
                <a:avLst/>
              </a:prstGeom>
              <a:solidFill>
                <a:srgbClr val="C810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78F0D3-839D-BEEF-6EF3-81F6EF86F9F4}"/>
              </a:ext>
            </a:extLst>
          </p:cNvPr>
          <p:cNvSpPr txBox="1"/>
          <p:nvPr/>
        </p:nvSpPr>
        <p:spPr>
          <a:xfrm>
            <a:off x="233566" y="5278885"/>
            <a:ext cx="4701928" cy="14496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Trebuchet MS" panose="020B0603020202020204" pitchFamily="34" charset="0"/>
                <a:hlinkClick r:id="rId4"/>
              </a:rPr>
              <a:t>https://keras.io/api/applications/vgg/</a:t>
            </a:r>
            <a:endParaRPr lang="en-US" altLang="ko-KR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Trebuchet MS" panose="020B0603020202020204" pitchFamily="34" charset="0"/>
                <a:hlinkClick r:id="rId5"/>
              </a:rPr>
              <a:t>https://keras.io/api/applications/#available-models</a:t>
            </a:r>
            <a:endParaRPr lang="en-US" altLang="ko-KR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Trebuchet MS" panose="020B0603020202020204" pitchFamily="34" charset="0"/>
                <a:hlinkClick r:id="rId6"/>
              </a:rPr>
              <a:t>https://gist.github.com/yrevar/942d3a0ac09ec9e5eb3a</a:t>
            </a:r>
            <a:endParaRPr lang="en-US" altLang="ko-KR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>
              <a:lnSpc>
                <a:spcPct val="90000"/>
              </a:lnSpc>
            </a:pPr>
            <a:endParaRPr lang="en-US" altLang="ko-KR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>
              <a:lnSpc>
                <a:spcPct val="90000"/>
              </a:lnSpc>
            </a:pPr>
            <a:endParaRPr lang="en-US" altLang="ko-KR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>
              <a:lnSpc>
                <a:spcPct val="90000"/>
              </a:lnSpc>
            </a:pPr>
            <a:endParaRPr lang="en-US" altLang="ko-KR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US" altLang="ko-KR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267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E902-0C6D-8D45-962E-302ABDE4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다음</a:t>
            </a:r>
            <a:r>
              <a:rPr lang="en-US" sz="3200" b="1" dirty="0"/>
              <a:t> </a:t>
            </a:r>
            <a:r>
              <a:rPr lang="en-US" sz="3200" b="1" dirty="0" err="1"/>
              <a:t>과제</a:t>
            </a:r>
            <a:endParaRPr lang="en-US" sz="32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E2FB5-8D51-E146-842B-7E7CC771C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2800" dirty="0"/>
              <a:t>강아지 분류</a:t>
            </a:r>
            <a:endParaRPr lang="en-US" sz="2800" dirty="0"/>
          </a:p>
        </p:txBody>
      </p:sp>
      <p:pic>
        <p:nvPicPr>
          <p:cNvPr id="10" name="Picture 9" descr="Tiger on a rock">
            <a:extLst>
              <a:ext uri="{FF2B5EF4-FFF2-40B4-BE49-F238E27FC236}">
                <a16:creationId xmlns:a16="http://schemas.microsoft.com/office/drawing/2014/main" id="{A28F786F-B488-48AE-AD73-9BC380F24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67" t="22222" r="1323" b="10713"/>
          <a:stretch/>
        </p:blipFill>
        <p:spPr>
          <a:xfrm>
            <a:off x="6271594" y="2117035"/>
            <a:ext cx="3786532" cy="2479538"/>
          </a:xfrm>
          <a:prstGeom prst="rect">
            <a:avLst/>
          </a:prstGeom>
        </p:spPr>
      </p:pic>
      <p:pic>
        <p:nvPicPr>
          <p:cNvPr id="12" name="Picture 11" descr="A dog lying on green grass  Description automatically generated">
            <a:extLst>
              <a:ext uri="{FF2B5EF4-FFF2-40B4-BE49-F238E27FC236}">
                <a16:creationId xmlns:a16="http://schemas.microsoft.com/office/drawing/2014/main" id="{D600826B-26F9-4D3B-9BFA-ED3A9EFDDF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06" b="4806"/>
          <a:stretch/>
        </p:blipFill>
        <p:spPr>
          <a:xfrm>
            <a:off x="1138858" y="2117034"/>
            <a:ext cx="3562350" cy="2479539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6A4C8A25-B591-43A0-B409-A960B7B79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2833" y="4835386"/>
            <a:ext cx="914400" cy="914400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107DA2C7-8FE5-4599-B9A9-8339DB7742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07660" y="48353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5044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Trebuchet MS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Trebuchet MS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Trebuchet MS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Trebuchet MS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Gallery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Theme1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Trebuchet MS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Trebuchet MS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2DC2ADA4-67A3-4136-9A41-04B6EFCEBBA8}" vid="{8D7F6D3F-7026-4FAE-B40F-848121644610}"/>
    </a:ext>
  </a:extLst>
</a:theme>
</file>

<file path=ppt/theme/theme5.xml><?xml version="1.0" encoding="utf-8"?>
<a:theme xmlns:a="http://schemas.openxmlformats.org/drawingml/2006/main" name="11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Trebuchet MS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Trebuchet MS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CF33B71089DC448F3A861CCE49DD4C" ma:contentTypeVersion="6" ma:contentTypeDescription="Create a new document." ma:contentTypeScope="" ma:versionID="055b4585b017200913b2de69e56facba">
  <xsd:schema xmlns:xsd="http://www.w3.org/2001/XMLSchema" xmlns:xs="http://www.w3.org/2001/XMLSchema" xmlns:p="http://schemas.microsoft.com/office/2006/metadata/properties" xmlns:ns3="33156d47-4ed2-41b4-b82d-0bdc41d51c72" xmlns:ns4="eac25ff7-bb51-4c67-b289-9013749df816" targetNamespace="http://schemas.microsoft.com/office/2006/metadata/properties" ma:root="true" ma:fieldsID="3e7ed0295b1edb71ed1c82dfbc8434c4" ns3:_="" ns4:_="">
    <xsd:import namespace="33156d47-4ed2-41b4-b82d-0bdc41d51c72"/>
    <xsd:import namespace="eac25ff7-bb51-4c67-b289-9013749df81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156d47-4ed2-41b4-b82d-0bdc41d51c7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c25ff7-bb51-4c67-b289-9013749df8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12CE55-4777-4596-9754-FAF1F021501A}">
  <ds:schemaRefs>
    <ds:schemaRef ds:uri="33156d47-4ed2-41b4-b82d-0bdc41d51c72"/>
    <ds:schemaRef ds:uri="eac25ff7-bb51-4c67-b289-9013749df81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F88E22E-2A4B-4FB1-9848-BF16E7DBE74B}">
  <ds:schemaRefs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infopath/2007/PartnerControls"/>
    <ds:schemaRef ds:uri="33156d47-4ed2-41b4-b82d-0bdc41d51c72"/>
    <ds:schemaRef ds:uri="http://schemas.microsoft.com/office/2006/documentManagement/types"/>
    <ds:schemaRef ds:uri="http://purl.org/dc/terms/"/>
    <ds:schemaRef ds:uri="http://purl.org/dc/dcmitype/"/>
    <ds:schemaRef ds:uri="eac25ff7-bb51-4c67-b289-9013749df816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1390</Words>
  <Application>Microsoft Macintosh PowerPoint</Application>
  <PresentationFormat>사용자 지정</PresentationFormat>
  <Paragraphs>183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7</vt:i4>
      </vt:variant>
      <vt:variant>
        <vt:lpstr>슬라이드 제목</vt:lpstr>
      </vt:variant>
      <vt:variant>
        <vt:i4>19</vt:i4>
      </vt:variant>
    </vt:vector>
  </HeadingPairs>
  <TitlesOfParts>
    <vt:vector size="34" baseType="lpstr">
      <vt:lpstr>Questrial</vt:lpstr>
      <vt:lpstr>Wingdings</vt:lpstr>
      <vt:lpstr>Trebuchet MS</vt:lpstr>
      <vt:lpstr>Century Gothic</vt:lpstr>
      <vt:lpstr>Arial</vt:lpstr>
      <vt:lpstr>Gill Sans MT</vt:lpstr>
      <vt:lpstr>Menlo</vt:lpstr>
      <vt:lpstr>D2Coding ligature</vt:lpstr>
      <vt:lpstr>Title &amp; Bullet</vt:lpstr>
      <vt:lpstr>1_Title &amp; Bullet</vt:lpstr>
      <vt:lpstr>Gallery</vt:lpstr>
      <vt:lpstr>Theme1</vt:lpstr>
      <vt:lpstr>11_Title &amp; Bullet</vt:lpstr>
      <vt:lpstr>2_Title &amp; Bullet</vt:lpstr>
      <vt:lpstr>3_Title &amp; Bullet</vt:lpstr>
      <vt:lpstr>딥러닝의  기초</vt:lpstr>
      <vt:lpstr>목차</vt:lpstr>
      <vt:lpstr>목차 – 5부</vt:lpstr>
      <vt:lpstr>복습</vt:lpstr>
      <vt:lpstr>복습</vt:lpstr>
      <vt:lpstr>사전 트레이닝된 모델 Pre-Trained Models</vt:lpstr>
      <vt:lpstr>사전 트레이닝된 모델 (Pre-Trained Models)</vt:lpstr>
      <vt:lpstr>사전 트레이닝된 모델 (Pre-Trained Models)</vt:lpstr>
      <vt:lpstr>다음 과제</vt:lpstr>
      <vt:lpstr>전이 학습 Transfer Learning</vt:lpstr>
      <vt:lpstr>후속 과제</vt:lpstr>
      <vt:lpstr>전이 학습(Transfer Learning)</vt:lpstr>
      <vt:lpstr>전이 학습(Transfer Learning)</vt:lpstr>
      <vt:lpstr>전이 학습(Transfer Learning)</vt:lpstr>
      <vt:lpstr>전이 학습(Transfer Learning)</vt:lpstr>
      <vt:lpstr>전이 학습(Transfer Learning)</vt:lpstr>
      <vt:lpstr>tensorflow Sequential, Funcational Model</vt:lpstr>
      <vt:lpstr>시작하겠습니다!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 deep learning</dc:title>
  <dc:creator>Danielle Detering</dc:creator>
  <cp:lastModifiedBy>김종현</cp:lastModifiedBy>
  <cp:revision>39</cp:revision>
  <cp:lastPrinted>2022-04-01T05:39:31Z</cp:lastPrinted>
  <dcterms:created xsi:type="dcterms:W3CDTF">2020-10-29T08:49:30Z</dcterms:created>
  <dcterms:modified xsi:type="dcterms:W3CDTF">2023-02-03T07:29:01Z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558183-044c-4105-8d9c-cea02a2a3d86_Enabled">
    <vt:lpwstr>True</vt:lpwstr>
  </property>
  <property fmtid="{D5CDD505-2E9C-101B-9397-08002B2CF9AE}" pid="3" name="MSIP_Label_6b558183-044c-4105-8d9c-cea02a2a3d86_SiteId">
    <vt:lpwstr>43083d15-7273-40c1-b7db-39efd9ccc17a</vt:lpwstr>
  </property>
  <property fmtid="{D5CDD505-2E9C-101B-9397-08002B2CF9AE}" pid="4" name="MSIP_Label_6b558183-044c-4105-8d9c-cea02a2a3d86_Owner">
    <vt:lpwstr>ddetering@nvidia.com</vt:lpwstr>
  </property>
  <property fmtid="{D5CDD505-2E9C-101B-9397-08002B2CF9AE}" pid="5" name="MSIP_Label_6b558183-044c-4105-8d9c-cea02a2a3d86_SetDate">
    <vt:lpwstr>2020-10-29T08:51:02.5548027Z</vt:lpwstr>
  </property>
  <property fmtid="{D5CDD505-2E9C-101B-9397-08002B2CF9AE}" pid="6" name="MSIP_Label_6b558183-044c-4105-8d9c-cea02a2a3d86_Name">
    <vt:lpwstr>Unrestricted</vt:lpwstr>
  </property>
  <property fmtid="{D5CDD505-2E9C-101B-9397-08002B2CF9AE}" pid="7" name="MSIP_Label_6b558183-044c-4105-8d9c-cea02a2a3d86_Application">
    <vt:lpwstr>Microsoft Azure Information Protection</vt:lpwstr>
  </property>
  <property fmtid="{D5CDD505-2E9C-101B-9397-08002B2CF9AE}" pid="8" name="MSIP_Label_6b558183-044c-4105-8d9c-cea02a2a3d86_Extended_MSFT_Method">
    <vt:lpwstr>Automatic</vt:lpwstr>
  </property>
  <property fmtid="{D5CDD505-2E9C-101B-9397-08002B2CF9AE}" pid="9" name="Sensitivity">
    <vt:lpwstr>Unrestricted</vt:lpwstr>
  </property>
</Properties>
</file>